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Titillium Web" pitchFamily="2" charset="77"/>
      <p:regular r:id="rId42"/>
      <p:bold r:id="rId43"/>
      <p:italic r:id="rId44"/>
      <p:boldItalic r:id="rId45"/>
    </p:embeddedFont>
    <p:embeddedFont>
      <p:font typeface="Titillium Web ExtraLight" pitchFamily="2" charset="77"/>
      <p:regular r:id="rId46"/>
      <p:bold r:id="rId47"/>
      <p:italic r:id="rId48"/>
      <p:boldItalic r:id="rId49"/>
    </p:embeddedFont>
    <p:embeddedFont>
      <p:font typeface="Titillium Web Light" pitchFamily="2" charset="77"/>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7178"/>
  </p:normalViewPr>
  <p:slideViewPr>
    <p:cSldViewPr snapToGrid="0">
      <p:cViewPr varScale="1">
        <p:scale>
          <a:sx n="98" d="100"/>
          <a:sy n="98" d="100"/>
        </p:scale>
        <p:origin x="20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4b72139073_0_1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4b7213907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right side the projections are large - this is better decision boundary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4b72139073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4b7213907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4b72139073_0_2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4b72139073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sigma is large then it is not such sensitive to distance between x and anchor l . </a:t>
            </a:r>
            <a:endParaRPr dirty="0"/>
          </a:p>
          <a:p>
            <a:pPr marL="0" lvl="0" indent="0" algn="l" rtl="0">
              <a:spcBef>
                <a:spcPts val="0"/>
              </a:spcBef>
              <a:spcAft>
                <a:spcPts val="0"/>
              </a:spcAft>
              <a:buNone/>
            </a:pPr>
            <a:r>
              <a:rPr lang="en" dirty="0"/>
              <a:t>If sigma is small  than it requires x very close to anchor l in order to have the f close to 1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4b72139073_0_2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4b7213907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4b72139073_0_2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4b721390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distance between x and l </a:t>
            </a:r>
            <a:endParaRPr/>
          </a:p>
          <a:p>
            <a:pPr marL="0" lvl="0" indent="0" algn="l" rtl="0">
              <a:spcBef>
                <a:spcPts val="0"/>
              </a:spcBef>
              <a:spcAft>
                <a:spcPts val="0"/>
              </a:spcAft>
              <a:buClr>
                <a:schemeClr val="dk1"/>
              </a:buClr>
              <a:buSzPts val="1100"/>
              <a:buFont typeface="Arial"/>
              <a:buNone/>
            </a:pPr>
            <a:r>
              <a:rPr lang="en">
                <a:solidFill>
                  <a:schemeClr val="dk1"/>
                </a:solidFill>
              </a:rPr>
              <a:t>If sigma is large then it is not such sensitive to distance between x and anchor l .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sigma is small  than it requires x very close to anchor l in order to have the f close to 1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4b72139073_0_2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4b72139073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4b72139073_0_2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4b7213907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4b72139073_0_2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4b7213907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4b72139073_0_2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4b72139073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4b72139073_0_2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4b72139073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4610dadfe5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4610dadfe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4b72139073_0_2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4b72139073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4b72139073_0_3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4b72139073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4b72139073_0_3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4b7213907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4b72139073_0_3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4b7213907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4b72139073_0_3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4b72139073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4b72139073_0_3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4b72139073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4b72139073_0_3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4b72139073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4b3e9e5af0_1_1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4b3e9e5af0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4b72139073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4b72139073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4b72139073_0_3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4b7213907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10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4b72139073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4b7213907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4b72139073_0_3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4b72139073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4b72139073_0_4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4b72139073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4b72139073_0_4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4b72139073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4b72139073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4b72139073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4b72139073_0_2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4b7213907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b72139073_0_1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b7213907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494bf733f1_1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494bf733f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49df3109e1_2_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49df3109e1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home task text is provided in handouts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4610dadfe5_0_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4610dadfe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4610dadfe5_0_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4610dadfe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4b72139073_0_1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4b7213907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4b72139073_0_7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4b7213907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4b72139073_0_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4b7213907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both are plotting for cost as function of z not of x</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4b72139073_0_1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4b7213907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4b7213907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4b7213907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Correct to V</a:t>
            </a:r>
          </a:p>
          <a:p>
            <a:pPr marL="0" lvl="0" indent="0" algn="l" rtl="0">
              <a:spcBef>
                <a:spcPts val="0"/>
              </a:spcBef>
              <a:spcAft>
                <a:spcPts val="0"/>
              </a:spcAft>
              <a:buNone/>
            </a:pPr>
            <a:r>
              <a:rPr lang="en-US" dirty="0"/>
              <a:t>It should be</a:t>
            </a:r>
          </a:p>
          <a:p>
            <a:pPr marL="0" lvl="0" indent="0" algn="l" rtl="0">
              <a:spcBef>
                <a:spcPts val="0"/>
              </a:spcBef>
              <a:spcAft>
                <a:spcPts val="0"/>
              </a:spcAft>
              <a:buNone/>
            </a:pPr>
            <a:r>
              <a:rPr lang="en-US" dirty="0"/>
              <a:t> cos(alpha) = u @ v / (|u|* |v|)</a:t>
            </a:r>
          </a:p>
          <a:p>
            <a:pPr marL="0" lvl="0" indent="0" algn="l" rtl="0">
              <a:spcBef>
                <a:spcPts val="0"/>
              </a:spcBef>
              <a:spcAft>
                <a:spcPts val="0"/>
              </a:spcAft>
              <a:buNone/>
            </a:pPr>
            <a:r>
              <a:rPr lang="en-US" dirty="0"/>
              <a:t>Then u @ v = | u |  * | v |* cos(alpha) =  | p | * | v |</a:t>
            </a:r>
          </a:p>
          <a:p>
            <a:pPr marL="0" lvl="0" indent="0" algn="l" rtl="0">
              <a:spcBef>
                <a:spcPts val="0"/>
              </a:spcBef>
              <a:spcAft>
                <a:spcPts val="0"/>
              </a:spcAft>
              <a:buNone/>
            </a:pPr>
            <a:r>
              <a:rPr lang="en-US" dirty="0"/>
              <a:t>Multiplication of </a:t>
            </a:r>
            <a:r>
              <a:rPr lang="en-US" dirty="0" err="1"/>
              <a:t>len</a:t>
            </a:r>
            <a:r>
              <a:rPr lang="en-US" dirty="0"/>
              <a:t> of vector and </a:t>
            </a:r>
            <a:r>
              <a:rPr lang="en-US" dirty="0" err="1"/>
              <a:t>len</a:t>
            </a:r>
            <a:r>
              <a:rPr lang="en-US" dirty="0"/>
              <a:t> of projection of another vector to it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4b7213907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4b7213907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 dirty="0"/>
              <a:t>Note: should be |w|^2 = sum(w_i^2) instead of |w| = sum(w_i^2)  </a:t>
            </a:r>
          </a:p>
          <a:p>
            <a:pPr marL="0" lvl="0" indent="0" algn="l" rtl="0">
              <a:spcBef>
                <a:spcPts val="0"/>
              </a:spcBef>
              <a:spcAft>
                <a:spcPts val="0"/>
              </a:spcAft>
              <a:buNone/>
            </a:pPr>
            <a:r>
              <a:rPr lang="en" dirty="0"/>
              <a:t>Lets assume b = 0 to illustrate the effect </a:t>
            </a:r>
          </a:p>
          <a:p>
            <a:pPr marL="0" lvl="0" indent="0" algn="l" rtl="0">
              <a:spcBef>
                <a:spcPts val="0"/>
              </a:spcBef>
              <a:spcAft>
                <a:spcPts val="0"/>
              </a:spcAft>
              <a:buNone/>
            </a:pPr>
            <a:r>
              <a:rPr lang="en" dirty="0"/>
              <a:t>Lets observe the cost for y = 1 </a:t>
            </a:r>
          </a:p>
          <a:p>
            <a:pPr marL="0" lvl="0" indent="0" algn="l" rtl="0">
              <a:spcBef>
                <a:spcPts val="0"/>
              </a:spcBef>
              <a:spcAft>
                <a:spcPts val="0"/>
              </a:spcAft>
              <a:buNone/>
            </a:pPr>
            <a:r>
              <a:rPr lang="en-GB" dirty="0"/>
              <a:t>I</a:t>
            </a:r>
            <a:r>
              <a:rPr lang="en" dirty="0"/>
              <a:t>t gets reduced with z-&gt; max till z&gt;=1 </a:t>
            </a:r>
          </a:p>
          <a:p>
            <a:pPr marL="0" lvl="0" indent="0" algn="l" rtl="0">
              <a:spcBef>
                <a:spcPts val="0"/>
              </a:spcBef>
              <a:spcAft>
                <a:spcPts val="0"/>
              </a:spcAft>
              <a:buNone/>
            </a:pPr>
            <a:r>
              <a:rPr lang="en" dirty="0"/>
              <a:t>So optimization leads to maximizing z </a:t>
            </a:r>
          </a:p>
          <a:p>
            <a:pPr marL="0" lvl="0" indent="0" algn="l" rtl="0">
              <a:spcBef>
                <a:spcPts val="0"/>
              </a:spcBef>
              <a:spcAft>
                <a:spcPts val="0"/>
              </a:spcAft>
              <a:buNone/>
            </a:pPr>
            <a:r>
              <a:rPr lang="en-GB" dirty="0"/>
              <a:t>F</a:t>
            </a:r>
            <a:r>
              <a:rPr lang="en" dirty="0"/>
              <a:t>rom other point |w| is regularization param so optimization  leads to reducing |w|</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Thus considering that z = |p| *|z| =&gt;  it leads to increasing |p|</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Since the w^2 is minimized it means the algorithm mathematically looks for p to max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
          <p:cNvSpPr/>
          <p:nvPr/>
        </p:nvSpPr>
        <p:spPr>
          <a:xfrm>
            <a:off x="0" y="22299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2"/>
        <p:cNvGrpSpPr/>
        <p:nvPr/>
      </p:nvGrpSpPr>
      <p:grpSpPr>
        <a:xfrm>
          <a:off x="0" y="0"/>
          <a:ext cx="0" cy="0"/>
          <a:chOff x="0" y="0"/>
          <a:chExt cx="0" cy="0"/>
        </a:xfrm>
      </p:grpSpPr>
      <p:sp>
        <p:nvSpPr>
          <p:cNvPr id="663" name="Google Shape;663;p11"/>
          <p:cNvSpPr/>
          <p:nvPr/>
        </p:nvSpPr>
        <p:spPr>
          <a:xfrm>
            <a:off x="-25" y="4329000"/>
            <a:ext cx="9144000" cy="814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txBox="1">
            <a:spLocks noGrp="1"/>
          </p:cNvSpPr>
          <p:nvPr>
            <p:ph type="body" idx="1"/>
          </p:nvPr>
        </p:nvSpPr>
        <p:spPr>
          <a:xfrm>
            <a:off x="553650" y="4496202"/>
            <a:ext cx="80367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sz="1400"/>
            </a:lvl1pPr>
          </a:lstStyle>
          <a:p>
            <a:endParaRPr/>
          </a:p>
        </p:txBody>
      </p:sp>
      <p:sp>
        <p:nvSpPr>
          <p:cNvPr id="665" name="Google Shape;665;p1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with graphs">
  <p:cSld name="BLANK_2">
    <p:spTree>
      <p:nvGrpSpPr>
        <p:cNvPr id="1" name="Shape 668"/>
        <p:cNvGrpSpPr/>
        <p:nvPr/>
      </p:nvGrpSpPr>
      <p:grpSpPr>
        <a:xfrm>
          <a:off x="0" y="0"/>
          <a:ext cx="0" cy="0"/>
          <a:chOff x="0" y="0"/>
          <a:chExt cx="0" cy="0"/>
        </a:xfrm>
      </p:grpSpPr>
      <p:sp>
        <p:nvSpPr>
          <p:cNvPr id="669" name="Google Shape;669;p1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70" name="Google Shape;670;p13"/>
          <p:cNvGrpSpPr/>
          <p:nvPr/>
        </p:nvGrpSpPr>
        <p:grpSpPr>
          <a:xfrm>
            <a:off x="28550" y="3850565"/>
            <a:ext cx="9094048" cy="1293104"/>
            <a:chOff x="28544" y="3514688"/>
            <a:chExt cx="9094048" cy="1628800"/>
          </a:xfrm>
        </p:grpSpPr>
        <p:sp>
          <p:nvSpPr>
            <p:cNvPr id="671" name="Google Shape;671;p1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13"/>
          <p:cNvGrpSpPr/>
          <p:nvPr/>
        </p:nvGrpSpPr>
        <p:grpSpPr>
          <a:xfrm>
            <a:off x="28550" y="4360998"/>
            <a:ext cx="9094048" cy="782671"/>
            <a:chOff x="28544" y="4157632"/>
            <a:chExt cx="9094048" cy="985856"/>
          </a:xfrm>
        </p:grpSpPr>
        <p:sp>
          <p:nvSpPr>
            <p:cNvPr id="705" name="Google Shape;705;p1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13"/>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with frame">
  <p:cSld name="BLANK_1">
    <p:spTree>
      <p:nvGrpSpPr>
        <p:cNvPr id="1" name="Shape 772"/>
        <p:cNvGrpSpPr/>
        <p:nvPr/>
      </p:nvGrpSpPr>
      <p:grpSpPr>
        <a:xfrm>
          <a:off x="0" y="0"/>
          <a:ext cx="0" cy="0"/>
          <a:chOff x="0" y="0"/>
          <a:chExt cx="0" cy="0"/>
        </a:xfrm>
      </p:grpSpPr>
      <p:sp>
        <p:nvSpPr>
          <p:cNvPr id="773" name="Google Shape;773;p14"/>
          <p:cNvSpPr/>
          <p:nvPr/>
        </p:nvSpPr>
        <p:spPr>
          <a:xfrm>
            <a:off x="-175" y="0"/>
            <a:ext cx="9144000" cy="5143500"/>
          </a:xfrm>
          <a:prstGeom prst="frame">
            <a:avLst>
              <a:gd name="adj1" fmla="val 5397"/>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65573"/>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Google Shape;116;p3"/>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a:endParaRPr/>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8"/>
        <p:cNvGrpSpPr/>
        <p:nvPr/>
      </p:nvGrpSpPr>
      <p:grpSpPr>
        <a:xfrm>
          <a:off x="0" y="0"/>
          <a:ext cx="0" cy="0"/>
          <a:chOff x="0" y="0"/>
          <a:chExt cx="0" cy="0"/>
        </a:xfrm>
      </p:grpSpPr>
      <p:sp>
        <p:nvSpPr>
          <p:cNvPr id="219" name="Google Shape;219;p4"/>
          <p:cNvSpPr/>
          <p:nvPr/>
        </p:nvSpPr>
        <p:spPr>
          <a:xfrm rot="10800000" flipH="1">
            <a:off x="-25" y="1079400"/>
            <a:ext cx="9144000" cy="40641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marL="914400" lvl="1"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marL="1371600" lvl="2"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marL="1828800" lvl="3"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marL="2286000" lvl="4"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marL="2743200" lvl="5"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marL="3200400" lvl="6"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marL="3657600" lvl="7"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marL="4114800" lvl="8" indent="-4191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a:endParaRPr/>
          </a:p>
        </p:txBody>
      </p:sp>
      <p:sp>
        <p:nvSpPr>
          <p:cNvPr id="221" name="Google Shape;221;p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4"/>
          <p:cNvSpPr/>
          <p:nvPr/>
        </p:nvSpPr>
        <p:spPr>
          <a:xfrm>
            <a:off x="0" y="4011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5"/>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29" name="Google Shape;329;p5"/>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6"/>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5"/>
        <p:cNvGrpSpPr/>
        <p:nvPr/>
      </p:nvGrpSpPr>
      <p:grpSpPr>
        <a:xfrm>
          <a:off x="0" y="0"/>
          <a:ext cx="0" cy="0"/>
          <a:chOff x="0" y="0"/>
          <a:chExt cx="0" cy="0"/>
        </a:xfrm>
      </p:grpSpPr>
      <p:sp>
        <p:nvSpPr>
          <p:cNvPr id="336" name="Google Shape;336;p7"/>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7"/>
          <p:cNvGrpSpPr/>
          <p:nvPr/>
        </p:nvGrpSpPr>
        <p:grpSpPr>
          <a:xfrm>
            <a:off x="28550" y="3850565"/>
            <a:ext cx="9094048" cy="1293104"/>
            <a:chOff x="28544" y="3514688"/>
            <a:chExt cx="9094048" cy="1628800"/>
          </a:xfrm>
        </p:grpSpPr>
        <p:sp>
          <p:nvSpPr>
            <p:cNvPr id="338" name="Google Shape;338;p7"/>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7"/>
          <p:cNvGrpSpPr/>
          <p:nvPr/>
        </p:nvGrpSpPr>
        <p:grpSpPr>
          <a:xfrm>
            <a:off x="28550" y="4360998"/>
            <a:ext cx="9094048" cy="782671"/>
            <a:chOff x="28544" y="4157632"/>
            <a:chExt cx="9094048" cy="985856"/>
          </a:xfrm>
        </p:grpSpPr>
        <p:sp>
          <p:nvSpPr>
            <p:cNvPr id="372" name="Google Shape;372;p7"/>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7"/>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0" name="Google Shape;440;p7"/>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1" name="Google Shape;441;p7"/>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Google Shape;442;p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3"/>
        <p:cNvGrpSpPr/>
        <p:nvPr/>
      </p:nvGrpSpPr>
      <p:grpSpPr>
        <a:xfrm>
          <a:off x="0" y="0"/>
          <a:ext cx="0" cy="0"/>
          <a:chOff x="0" y="0"/>
          <a:chExt cx="0" cy="0"/>
        </a:xfrm>
      </p:grpSpPr>
      <p:sp>
        <p:nvSpPr>
          <p:cNvPr id="444" name="Google Shape;444;p8"/>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8"/>
          <p:cNvGrpSpPr/>
          <p:nvPr/>
        </p:nvGrpSpPr>
        <p:grpSpPr>
          <a:xfrm>
            <a:off x="28550" y="3850565"/>
            <a:ext cx="9094048" cy="1293104"/>
            <a:chOff x="28544" y="3514688"/>
            <a:chExt cx="9094048" cy="1628800"/>
          </a:xfrm>
        </p:grpSpPr>
        <p:sp>
          <p:nvSpPr>
            <p:cNvPr id="446" name="Google Shape;446;p8"/>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8"/>
          <p:cNvGrpSpPr/>
          <p:nvPr/>
        </p:nvGrpSpPr>
        <p:grpSpPr>
          <a:xfrm>
            <a:off x="28550" y="4360998"/>
            <a:ext cx="9094048" cy="782671"/>
            <a:chOff x="28544" y="4157632"/>
            <a:chExt cx="9094048" cy="985856"/>
          </a:xfrm>
        </p:grpSpPr>
        <p:sp>
          <p:nvSpPr>
            <p:cNvPr id="480" name="Google Shape;480;p8"/>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8"/>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8" name="Google Shape;548;p8"/>
          <p:cNvSpPr txBox="1">
            <a:spLocks noGrp="1"/>
          </p:cNvSpPr>
          <p:nvPr>
            <p:ph type="body" idx="1"/>
          </p:nvPr>
        </p:nvSpPr>
        <p:spPr>
          <a:xfrm>
            <a:off x="739675"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49" name="Google Shape;549;p8"/>
          <p:cNvSpPr txBox="1">
            <a:spLocks noGrp="1"/>
          </p:cNvSpPr>
          <p:nvPr>
            <p:ph type="body" idx="2"/>
          </p:nvPr>
        </p:nvSpPr>
        <p:spPr>
          <a:xfrm>
            <a:off x="3344038"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0" name="Google Shape;550;p8"/>
          <p:cNvSpPr txBox="1">
            <a:spLocks noGrp="1"/>
          </p:cNvSpPr>
          <p:nvPr>
            <p:ph type="body" idx="3"/>
          </p:nvPr>
        </p:nvSpPr>
        <p:spPr>
          <a:xfrm>
            <a:off x="5948402"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1" name="Google Shape;551;p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2"/>
        <p:cNvGrpSpPr/>
        <p:nvPr/>
      </p:nvGrpSpPr>
      <p:grpSpPr>
        <a:xfrm>
          <a:off x="0" y="0"/>
          <a:ext cx="0" cy="0"/>
          <a:chOff x="0" y="0"/>
          <a:chExt cx="0" cy="0"/>
        </a:xfrm>
      </p:grpSpPr>
      <p:sp>
        <p:nvSpPr>
          <p:cNvPr id="553" name="Google Shape;553;p9"/>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9"/>
          <p:cNvGrpSpPr/>
          <p:nvPr/>
        </p:nvGrpSpPr>
        <p:grpSpPr>
          <a:xfrm>
            <a:off x="28550" y="3850565"/>
            <a:ext cx="9094048" cy="1293104"/>
            <a:chOff x="28544" y="3514688"/>
            <a:chExt cx="9094048" cy="1628800"/>
          </a:xfrm>
        </p:grpSpPr>
        <p:sp>
          <p:nvSpPr>
            <p:cNvPr id="555" name="Google Shape;555;p9"/>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9"/>
          <p:cNvGrpSpPr/>
          <p:nvPr/>
        </p:nvGrpSpPr>
        <p:grpSpPr>
          <a:xfrm>
            <a:off x="28550" y="4360998"/>
            <a:ext cx="9094048" cy="782671"/>
            <a:chOff x="28544" y="4157632"/>
            <a:chExt cx="9094048" cy="985856"/>
          </a:xfrm>
        </p:grpSpPr>
        <p:sp>
          <p:nvSpPr>
            <p:cNvPr id="589" name="Google Shape;589;p9"/>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9"/>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57" name="Google Shape;657;p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no graph">
  <p:cSld name="TITLE_ONLY_1">
    <p:spTree>
      <p:nvGrpSpPr>
        <p:cNvPr id="1" name="Shape 658"/>
        <p:cNvGrpSpPr/>
        <p:nvPr/>
      </p:nvGrpSpPr>
      <p:grpSpPr>
        <a:xfrm>
          <a:off x="0" y="0"/>
          <a:ext cx="0" cy="0"/>
          <a:chOff x="0" y="0"/>
          <a:chExt cx="0" cy="0"/>
        </a:xfrm>
      </p:grpSpPr>
      <p:sp>
        <p:nvSpPr>
          <p:cNvPr id="659" name="Google Shape;659;p10"/>
          <p:cNvSpPr/>
          <p:nvPr/>
        </p:nvSpPr>
        <p:spPr>
          <a:xfrm>
            <a:off x="-25" y="-11875"/>
            <a:ext cx="9144000" cy="8232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1" name="Google Shape;661;p1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465573"/>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Radial_basis_function_kernel" TargetMode="External"/><Relationship Id="rId3" Type="http://schemas.openxmlformats.org/officeDocument/2006/relationships/hyperlink" Target="https://www.coursera.org/learn/machine-learning/" TargetMode="External"/><Relationship Id="rId7" Type="http://schemas.openxmlformats.org/officeDocument/2006/relationships/hyperlink" Target="https://www.tutorialspoint.com/python/python_stemming_algorithms.htm"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scikit-learn.org/stable/modules/generated/sklearn.svm.SVC.html" TargetMode="External"/><Relationship Id="rId5" Type="http://schemas.openxmlformats.org/officeDocument/2006/relationships/hyperlink" Target="https://scikit-learn.org/stable/modules/generated/sklearn.svm.LinearSVC.html" TargetMode="External"/><Relationship Id="rId4" Type="http://schemas.openxmlformats.org/officeDocument/2006/relationships/hyperlink" Target="https://www.coursera.org/learn/python-machine-learn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a:t>
            </a:fld>
            <a:endParaRPr/>
          </a:p>
        </p:txBody>
      </p:sp>
      <p:sp>
        <p:nvSpPr>
          <p:cNvPr id="780" name="Google Shape;780;p15"/>
          <p:cNvSpPr txBox="1"/>
          <p:nvPr/>
        </p:nvSpPr>
        <p:spPr>
          <a:xfrm>
            <a:off x="600450" y="1365250"/>
            <a:ext cx="4097700" cy="220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lt1"/>
                </a:solidFill>
                <a:latin typeface="Titillium Web Light"/>
                <a:ea typeface="Titillium Web Light"/>
                <a:cs typeface="Titillium Web Light"/>
                <a:sym typeface="Titillium Web Light"/>
              </a:rPr>
              <a:t>Support Vector Machine </a:t>
            </a:r>
            <a:endParaRPr sz="3600">
              <a:solidFill>
                <a:schemeClr val="lt1"/>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3600">
              <a:solidFill>
                <a:schemeClr val="lt1"/>
              </a:solidFill>
              <a:latin typeface="Titillium Web Light"/>
              <a:ea typeface="Titillium Web Light"/>
              <a:cs typeface="Titillium Web Light"/>
              <a:sym typeface="Titillium Web Light"/>
            </a:endParaRPr>
          </a:p>
        </p:txBody>
      </p:sp>
      <p:sp>
        <p:nvSpPr>
          <p:cNvPr id="781" name="Google Shape;781;p15"/>
          <p:cNvSpPr txBox="1">
            <a:spLocks noGrp="1"/>
          </p:cNvSpPr>
          <p:nvPr>
            <p:ph type="title"/>
          </p:nvPr>
        </p:nvSpPr>
        <p:spPr>
          <a:xfrm>
            <a:off x="524475" y="258325"/>
            <a:ext cx="3828900" cy="7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tillium Web Light"/>
                <a:ea typeface="Titillium Web Light"/>
                <a:cs typeface="Titillium Web Light"/>
                <a:sym typeface="Titillium Web Light"/>
              </a:rPr>
              <a:t>Data Science Camp </a:t>
            </a:r>
            <a:endParaRPr>
              <a:latin typeface="Titillium Web Light"/>
              <a:ea typeface="Titillium Web Light"/>
              <a:cs typeface="Titillium Web Light"/>
              <a:sym typeface="Titillium Web Light"/>
            </a:endParaRPr>
          </a:p>
        </p:txBody>
      </p:sp>
      <p:pic>
        <p:nvPicPr>
          <p:cNvPr id="782" name="Google Shape;782;p15"/>
          <p:cNvPicPr preferRelativeResize="0"/>
          <p:nvPr/>
        </p:nvPicPr>
        <p:blipFill>
          <a:blip r:embed="rId3">
            <a:alphaModFix/>
          </a:blip>
          <a:stretch>
            <a:fillRect/>
          </a:stretch>
        </p:blipFill>
        <p:spPr>
          <a:xfrm>
            <a:off x="5572553" y="904099"/>
            <a:ext cx="2971626" cy="2887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2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10</a:t>
            </a:fld>
            <a:endParaRPr/>
          </a:p>
        </p:txBody>
      </p:sp>
      <p:sp>
        <p:nvSpPr>
          <p:cNvPr id="866" name="Google Shape;866;p24"/>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SVM Visualization</a:t>
            </a:r>
            <a:endParaRPr/>
          </a:p>
        </p:txBody>
      </p:sp>
      <p:pic>
        <p:nvPicPr>
          <p:cNvPr id="867" name="Google Shape;867;p24"/>
          <p:cNvPicPr preferRelativeResize="0"/>
          <p:nvPr/>
        </p:nvPicPr>
        <p:blipFill>
          <a:blip r:embed="rId3">
            <a:alphaModFix/>
          </a:blip>
          <a:stretch>
            <a:fillRect/>
          </a:stretch>
        </p:blipFill>
        <p:spPr>
          <a:xfrm>
            <a:off x="4270675" y="1631550"/>
            <a:ext cx="3731470" cy="2303900"/>
          </a:xfrm>
          <a:prstGeom prst="rect">
            <a:avLst/>
          </a:prstGeom>
          <a:noFill/>
          <a:ln>
            <a:noFill/>
          </a:ln>
        </p:spPr>
      </p:pic>
      <p:pic>
        <p:nvPicPr>
          <p:cNvPr id="868" name="Google Shape;868;p24"/>
          <p:cNvPicPr preferRelativeResize="0"/>
          <p:nvPr/>
        </p:nvPicPr>
        <p:blipFill>
          <a:blip r:embed="rId4">
            <a:alphaModFix/>
          </a:blip>
          <a:stretch>
            <a:fillRect/>
          </a:stretch>
        </p:blipFill>
        <p:spPr>
          <a:xfrm>
            <a:off x="542500" y="1594175"/>
            <a:ext cx="2930175" cy="2341275"/>
          </a:xfrm>
          <a:prstGeom prst="rect">
            <a:avLst/>
          </a:prstGeom>
          <a:noFill/>
          <a:ln>
            <a:noFill/>
          </a:ln>
        </p:spPr>
      </p:pic>
      <p:sp>
        <p:nvSpPr>
          <p:cNvPr id="869" name="Google Shape;869;p24"/>
          <p:cNvSpPr txBox="1">
            <a:spLocks noGrp="1"/>
          </p:cNvSpPr>
          <p:nvPr>
            <p:ph type="ctrTitle" idx="4294967295"/>
          </p:nvPr>
        </p:nvSpPr>
        <p:spPr>
          <a:xfrm>
            <a:off x="671600" y="909750"/>
            <a:ext cx="6331200" cy="55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Titillium Web Light"/>
                <a:ea typeface="Titillium Web Light"/>
                <a:cs typeface="Titillium Web Light"/>
                <a:sym typeface="Titillium Web Light"/>
              </a:rPr>
              <a:t>Small projections				</a:t>
            </a:r>
            <a:r>
              <a:rPr lang="en" sz="2400">
                <a:solidFill>
                  <a:schemeClr val="lt1"/>
                </a:solidFill>
                <a:latin typeface="Titillium Web Light"/>
                <a:ea typeface="Titillium Web Light"/>
                <a:cs typeface="Titillium Web Light"/>
                <a:sym typeface="Titillium Web Light"/>
              </a:rPr>
              <a:t>Large projections</a:t>
            </a:r>
            <a:endParaRPr sz="2400">
              <a:latin typeface="Titillium Web Light"/>
              <a:ea typeface="Titillium Web Light"/>
              <a:cs typeface="Titillium Web Light"/>
              <a:sym typeface="Titillium Web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2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11</a:t>
            </a:fld>
            <a:endParaRPr/>
          </a:p>
        </p:txBody>
      </p:sp>
      <p:pic>
        <p:nvPicPr>
          <p:cNvPr id="875" name="Google Shape;875;p25"/>
          <p:cNvPicPr preferRelativeResize="0"/>
          <p:nvPr/>
        </p:nvPicPr>
        <p:blipFill>
          <a:blip r:embed="rId3">
            <a:alphaModFix/>
          </a:blip>
          <a:stretch>
            <a:fillRect/>
          </a:stretch>
        </p:blipFill>
        <p:spPr>
          <a:xfrm>
            <a:off x="4706175" y="1734563"/>
            <a:ext cx="3629025" cy="2543175"/>
          </a:xfrm>
          <a:prstGeom prst="rect">
            <a:avLst/>
          </a:prstGeom>
          <a:noFill/>
          <a:ln>
            <a:noFill/>
          </a:ln>
        </p:spPr>
      </p:pic>
      <p:pic>
        <p:nvPicPr>
          <p:cNvPr id="876" name="Google Shape;876;p25"/>
          <p:cNvPicPr preferRelativeResize="0"/>
          <p:nvPr/>
        </p:nvPicPr>
        <p:blipFill>
          <a:blip r:embed="rId4">
            <a:alphaModFix/>
          </a:blip>
          <a:stretch>
            <a:fillRect/>
          </a:stretch>
        </p:blipFill>
        <p:spPr>
          <a:xfrm>
            <a:off x="813300" y="1720288"/>
            <a:ext cx="3619500" cy="2571750"/>
          </a:xfrm>
          <a:prstGeom prst="rect">
            <a:avLst/>
          </a:prstGeom>
          <a:noFill/>
          <a:ln>
            <a:noFill/>
          </a:ln>
        </p:spPr>
      </p:pic>
      <p:sp>
        <p:nvSpPr>
          <p:cNvPr id="877" name="Google Shape;877;p25"/>
          <p:cNvSpPr txBox="1">
            <a:spLocks noGrp="1"/>
          </p:cNvSpPr>
          <p:nvPr>
            <p:ph type="ctrTitle" idx="4294967295"/>
          </p:nvPr>
        </p:nvSpPr>
        <p:spPr>
          <a:xfrm>
            <a:off x="813300" y="844250"/>
            <a:ext cx="6691500" cy="63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latin typeface="Titillium Web Light"/>
                <a:ea typeface="Titillium Web Light"/>
                <a:cs typeface="Titillium Web Light"/>
                <a:sym typeface="Titillium Web Light"/>
              </a:rPr>
              <a:t>Small margin	</a:t>
            </a:r>
            <a:r>
              <a:rPr lang="uk-UA" sz="2400" dirty="0">
                <a:latin typeface="Titillium Web Light"/>
                <a:ea typeface="Titillium Web Light"/>
                <a:cs typeface="Titillium Web Light"/>
                <a:sym typeface="Titillium Web Light"/>
              </a:rPr>
              <a:t> 	</a:t>
            </a:r>
            <a:r>
              <a:rPr lang="en" sz="2400" dirty="0">
                <a:latin typeface="Titillium Web Light"/>
                <a:ea typeface="Titillium Web Light"/>
                <a:cs typeface="Titillium Web Light"/>
                <a:sym typeface="Titillium Web Light"/>
              </a:rPr>
              <a:t>		</a:t>
            </a:r>
            <a:r>
              <a:rPr lang="en" sz="2400" dirty="0">
                <a:solidFill>
                  <a:schemeClr val="lt1"/>
                </a:solidFill>
                <a:latin typeface="Titillium Web Light"/>
                <a:ea typeface="Titillium Web Light"/>
                <a:cs typeface="Titillium Web Light"/>
                <a:sym typeface="Titillium Web Light"/>
              </a:rPr>
              <a:t>Large margin</a:t>
            </a:r>
            <a:endParaRPr sz="2400" dirty="0">
              <a:latin typeface="Titillium Web Light"/>
              <a:ea typeface="Titillium Web Light"/>
              <a:cs typeface="Titillium Web Light"/>
              <a:sym typeface="Titillium Web Light"/>
            </a:endParaRPr>
          </a:p>
        </p:txBody>
      </p:sp>
      <p:sp>
        <p:nvSpPr>
          <p:cNvPr id="878" name="Google Shape;878;p25"/>
          <p:cNvSpPr txBox="1">
            <a:spLocks noGrp="1"/>
          </p:cNvSpPr>
          <p:nvPr>
            <p:ph type="title" idx="4294967295"/>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SVM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12</a:t>
            </a:fld>
            <a:endParaRPr/>
          </a:p>
        </p:txBody>
      </p:sp>
      <p:pic>
        <p:nvPicPr>
          <p:cNvPr id="884" name="Google Shape;884;p26"/>
          <p:cNvPicPr preferRelativeResize="0"/>
          <p:nvPr/>
        </p:nvPicPr>
        <p:blipFill>
          <a:blip r:embed="rId3">
            <a:alphaModFix/>
          </a:blip>
          <a:stretch>
            <a:fillRect/>
          </a:stretch>
        </p:blipFill>
        <p:spPr>
          <a:xfrm>
            <a:off x="750300" y="1344163"/>
            <a:ext cx="2600325" cy="1885950"/>
          </a:xfrm>
          <a:prstGeom prst="rect">
            <a:avLst/>
          </a:prstGeom>
          <a:noFill/>
          <a:ln>
            <a:noFill/>
          </a:ln>
        </p:spPr>
      </p:pic>
      <p:sp>
        <p:nvSpPr>
          <p:cNvPr id="885" name="Google Shape;885;p26"/>
          <p:cNvSpPr txBox="1">
            <a:spLocks noGrp="1"/>
          </p:cNvSpPr>
          <p:nvPr>
            <p:ph type="title"/>
          </p:nvPr>
        </p:nvSpPr>
        <p:spPr>
          <a:xfrm>
            <a:off x="306300" y="25299"/>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Gaussian Kernel </a:t>
            </a:r>
            <a:endParaRPr/>
          </a:p>
        </p:txBody>
      </p:sp>
      <p:pic>
        <p:nvPicPr>
          <p:cNvPr id="886" name="Google Shape;886;p26"/>
          <p:cNvPicPr preferRelativeResize="0"/>
          <p:nvPr/>
        </p:nvPicPr>
        <p:blipFill>
          <a:blip r:embed="rId4">
            <a:alphaModFix/>
          </a:blip>
          <a:stretch>
            <a:fillRect/>
          </a:stretch>
        </p:blipFill>
        <p:spPr>
          <a:xfrm>
            <a:off x="4117275" y="803274"/>
            <a:ext cx="3936030" cy="386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892" name="Google Shape;892;p27"/>
          <p:cNvSpPr txBox="1">
            <a:spLocks noGrp="1"/>
          </p:cNvSpPr>
          <p:nvPr>
            <p:ph type="title"/>
          </p:nvPr>
        </p:nvSpPr>
        <p:spPr>
          <a:xfrm>
            <a:off x="534900" y="253899"/>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Gaussian </a:t>
            </a:r>
            <a:r>
              <a:rPr lang="en">
                <a:solidFill>
                  <a:schemeClr val="lt1"/>
                </a:solidFill>
              </a:rPr>
              <a:t>Kernel </a:t>
            </a:r>
            <a:endParaRPr/>
          </a:p>
        </p:txBody>
      </p:sp>
      <p:pic>
        <p:nvPicPr>
          <p:cNvPr id="893" name="Google Shape;893;p27"/>
          <p:cNvPicPr preferRelativeResize="0"/>
          <p:nvPr/>
        </p:nvPicPr>
        <p:blipFill>
          <a:blip r:embed="rId3">
            <a:alphaModFix/>
          </a:blip>
          <a:stretch>
            <a:fillRect/>
          </a:stretch>
        </p:blipFill>
        <p:spPr>
          <a:xfrm>
            <a:off x="490075" y="2952950"/>
            <a:ext cx="2037525" cy="1477773"/>
          </a:xfrm>
          <a:prstGeom prst="rect">
            <a:avLst/>
          </a:prstGeom>
          <a:noFill/>
          <a:ln>
            <a:noFill/>
          </a:ln>
        </p:spPr>
      </p:pic>
      <p:pic>
        <p:nvPicPr>
          <p:cNvPr id="894" name="Google Shape;894;p27"/>
          <p:cNvPicPr preferRelativeResize="0"/>
          <p:nvPr/>
        </p:nvPicPr>
        <p:blipFill>
          <a:blip r:embed="rId4">
            <a:alphaModFix/>
          </a:blip>
          <a:stretch>
            <a:fillRect/>
          </a:stretch>
        </p:blipFill>
        <p:spPr>
          <a:xfrm>
            <a:off x="2589086" y="1046500"/>
            <a:ext cx="6326313" cy="1010825"/>
          </a:xfrm>
          <a:prstGeom prst="rect">
            <a:avLst/>
          </a:prstGeom>
          <a:noFill/>
          <a:ln>
            <a:noFill/>
          </a:ln>
        </p:spPr>
      </p:pic>
      <p:pic>
        <p:nvPicPr>
          <p:cNvPr id="895" name="Google Shape;895;p27"/>
          <p:cNvPicPr preferRelativeResize="0"/>
          <p:nvPr/>
        </p:nvPicPr>
        <p:blipFill>
          <a:blip r:embed="rId5">
            <a:alphaModFix/>
          </a:blip>
          <a:stretch>
            <a:fillRect/>
          </a:stretch>
        </p:blipFill>
        <p:spPr>
          <a:xfrm>
            <a:off x="2587524" y="2724350"/>
            <a:ext cx="6326325" cy="948269"/>
          </a:xfrm>
          <a:prstGeom prst="rect">
            <a:avLst/>
          </a:prstGeom>
          <a:noFill/>
          <a:ln>
            <a:noFill/>
          </a:ln>
        </p:spPr>
      </p:pic>
      <p:pic>
        <p:nvPicPr>
          <p:cNvPr id="896" name="Google Shape;896;p27"/>
          <p:cNvPicPr preferRelativeResize="0"/>
          <p:nvPr/>
        </p:nvPicPr>
        <p:blipFill>
          <a:blip r:embed="rId6">
            <a:alphaModFix/>
          </a:blip>
          <a:stretch>
            <a:fillRect/>
          </a:stretch>
        </p:blipFill>
        <p:spPr>
          <a:xfrm>
            <a:off x="490075" y="1198900"/>
            <a:ext cx="2037525" cy="14777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28"/>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Gaussian Kernel </a:t>
            </a:r>
            <a:endParaRPr/>
          </a:p>
        </p:txBody>
      </p:sp>
      <p:sp>
        <p:nvSpPr>
          <p:cNvPr id="902" name="Google Shape;902;p2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14</a:t>
            </a:fld>
            <a:endParaRPr/>
          </a:p>
        </p:txBody>
      </p:sp>
      <p:pic>
        <p:nvPicPr>
          <p:cNvPr id="903" name="Google Shape;903;p28"/>
          <p:cNvPicPr preferRelativeResize="0"/>
          <p:nvPr/>
        </p:nvPicPr>
        <p:blipFill>
          <a:blip r:embed="rId3">
            <a:alphaModFix/>
          </a:blip>
          <a:stretch>
            <a:fillRect/>
          </a:stretch>
        </p:blipFill>
        <p:spPr>
          <a:xfrm>
            <a:off x="822050" y="1410975"/>
            <a:ext cx="2337450" cy="2065650"/>
          </a:xfrm>
          <a:prstGeom prst="rect">
            <a:avLst/>
          </a:prstGeom>
          <a:noFill/>
          <a:ln>
            <a:noFill/>
          </a:ln>
        </p:spPr>
      </p:pic>
      <p:pic>
        <p:nvPicPr>
          <p:cNvPr id="904" name="Google Shape;904;p28"/>
          <p:cNvPicPr preferRelativeResize="0"/>
          <p:nvPr/>
        </p:nvPicPr>
        <p:blipFill>
          <a:blip r:embed="rId4">
            <a:alphaModFix/>
          </a:blip>
          <a:stretch>
            <a:fillRect/>
          </a:stretch>
        </p:blipFill>
        <p:spPr>
          <a:xfrm>
            <a:off x="3492671" y="1410975"/>
            <a:ext cx="2254456" cy="2065650"/>
          </a:xfrm>
          <a:prstGeom prst="rect">
            <a:avLst/>
          </a:prstGeom>
          <a:noFill/>
          <a:ln>
            <a:noFill/>
          </a:ln>
        </p:spPr>
      </p:pic>
      <p:pic>
        <p:nvPicPr>
          <p:cNvPr id="905" name="Google Shape;905;p28"/>
          <p:cNvPicPr preferRelativeResize="0"/>
          <p:nvPr/>
        </p:nvPicPr>
        <p:blipFill>
          <a:blip r:embed="rId5">
            <a:alphaModFix/>
          </a:blip>
          <a:stretch>
            <a:fillRect/>
          </a:stretch>
        </p:blipFill>
        <p:spPr>
          <a:xfrm>
            <a:off x="5998150" y="1415550"/>
            <a:ext cx="2254450" cy="2056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29"/>
          <p:cNvSpPr txBox="1">
            <a:spLocks noGrp="1"/>
          </p:cNvSpPr>
          <p:nvPr>
            <p:ph type="title"/>
          </p:nvPr>
        </p:nvSpPr>
        <p:spPr>
          <a:xfrm>
            <a:off x="5758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Sample Of Learned Hypothesis</a:t>
            </a:r>
            <a:endParaRPr/>
          </a:p>
        </p:txBody>
      </p:sp>
      <p:sp>
        <p:nvSpPr>
          <p:cNvPr id="911" name="Google Shape;911;p2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15</a:t>
            </a:fld>
            <a:endParaRPr/>
          </a:p>
        </p:txBody>
      </p:sp>
      <p:pic>
        <p:nvPicPr>
          <p:cNvPr id="912" name="Google Shape;912;p29"/>
          <p:cNvPicPr preferRelativeResize="0"/>
          <p:nvPr/>
        </p:nvPicPr>
        <p:blipFill>
          <a:blip r:embed="rId3">
            <a:alphaModFix/>
          </a:blip>
          <a:stretch>
            <a:fillRect/>
          </a:stretch>
        </p:blipFill>
        <p:spPr>
          <a:xfrm>
            <a:off x="562650" y="884325"/>
            <a:ext cx="2115575" cy="624275"/>
          </a:xfrm>
          <a:prstGeom prst="rect">
            <a:avLst/>
          </a:prstGeom>
          <a:noFill/>
          <a:ln>
            <a:noFill/>
          </a:ln>
        </p:spPr>
      </p:pic>
      <p:pic>
        <p:nvPicPr>
          <p:cNvPr id="913" name="Google Shape;913;p29"/>
          <p:cNvPicPr preferRelativeResize="0"/>
          <p:nvPr/>
        </p:nvPicPr>
        <p:blipFill>
          <a:blip r:embed="rId4">
            <a:alphaModFix/>
          </a:blip>
          <a:stretch>
            <a:fillRect/>
          </a:stretch>
        </p:blipFill>
        <p:spPr>
          <a:xfrm>
            <a:off x="3593847" y="868799"/>
            <a:ext cx="5397754" cy="4039052"/>
          </a:xfrm>
          <a:prstGeom prst="rect">
            <a:avLst/>
          </a:prstGeom>
          <a:noFill/>
          <a:ln>
            <a:noFill/>
          </a:ln>
        </p:spPr>
      </p:pic>
      <p:pic>
        <p:nvPicPr>
          <p:cNvPr id="914" name="Google Shape;914;p29"/>
          <p:cNvPicPr preferRelativeResize="0"/>
          <p:nvPr/>
        </p:nvPicPr>
        <p:blipFill>
          <a:blip r:embed="rId5">
            <a:alphaModFix/>
          </a:blip>
          <a:stretch>
            <a:fillRect/>
          </a:stretch>
        </p:blipFill>
        <p:spPr>
          <a:xfrm>
            <a:off x="575800" y="1905125"/>
            <a:ext cx="2600325" cy="188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30"/>
          <p:cNvSpPr txBox="1">
            <a:spLocks noGrp="1"/>
          </p:cNvSpPr>
          <p:nvPr>
            <p:ph type="body" idx="4294967295"/>
          </p:nvPr>
        </p:nvSpPr>
        <p:spPr>
          <a:xfrm>
            <a:off x="917000" y="1089300"/>
            <a:ext cx="7311000" cy="3609300"/>
          </a:xfrm>
          <a:prstGeom prst="rect">
            <a:avLst/>
          </a:prstGeom>
          <a:solidFill>
            <a:srgbClr val="FFFFFF"/>
          </a:solidFill>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r>
              <a:rPr lang="en">
                <a:latin typeface="Titillium Web Light"/>
                <a:ea typeface="Titillium Web Light"/>
                <a:cs typeface="Titillium Web Light"/>
                <a:sym typeface="Titillium Web Light"/>
              </a:rPr>
              <a:t>For linear regression:</a:t>
            </a:r>
            <a:endParaRPr/>
          </a:p>
        </p:txBody>
      </p:sp>
      <p:sp>
        <p:nvSpPr>
          <p:cNvPr id="920" name="Google Shape;920;p30"/>
          <p:cNvSpPr txBox="1">
            <a:spLocks noGrp="1"/>
          </p:cNvSpPr>
          <p:nvPr>
            <p:ph type="title"/>
          </p:nvPr>
        </p:nvSpPr>
        <p:spPr>
          <a:xfrm>
            <a:off x="739700" y="11874"/>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SVM Parameters </a:t>
            </a:r>
            <a:endParaRPr/>
          </a:p>
        </p:txBody>
      </p:sp>
      <p:sp>
        <p:nvSpPr>
          <p:cNvPr id="921" name="Google Shape;921;p30"/>
          <p:cNvSpPr txBox="1">
            <a:spLocks noGrp="1"/>
          </p:cNvSpPr>
          <p:nvPr>
            <p:ph type="sldNum" idx="12"/>
          </p:nvPr>
        </p:nvSpPr>
        <p:spPr>
          <a:xfrm>
            <a:off x="8586600" y="0"/>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922" name="Google Shape;922;p30"/>
          <p:cNvPicPr preferRelativeResize="0"/>
          <p:nvPr/>
        </p:nvPicPr>
        <p:blipFill>
          <a:blip r:embed="rId3">
            <a:alphaModFix/>
          </a:blip>
          <a:stretch>
            <a:fillRect/>
          </a:stretch>
        </p:blipFill>
        <p:spPr>
          <a:xfrm>
            <a:off x="1125438" y="2129351"/>
            <a:ext cx="6048375" cy="1009650"/>
          </a:xfrm>
          <a:prstGeom prst="rect">
            <a:avLst/>
          </a:prstGeom>
          <a:noFill/>
          <a:ln>
            <a:noFill/>
          </a:ln>
        </p:spPr>
      </p:pic>
      <p:pic>
        <p:nvPicPr>
          <p:cNvPr id="923" name="Google Shape;923;p30"/>
          <p:cNvPicPr preferRelativeResize="0"/>
          <p:nvPr/>
        </p:nvPicPr>
        <p:blipFill>
          <a:blip r:embed="rId4">
            <a:alphaModFix/>
          </a:blip>
          <a:stretch>
            <a:fillRect/>
          </a:stretch>
        </p:blipFill>
        <p:spPr>
          <a:xfrm>
            <a:off x="1125438" y="3215201"/>
            <a:ext cx="5962650" cy="904875"/>
          </a:xfrm>
          <a:prstGeom prst="rect">
            <a:avLst/>
          </a:prstGeom>
          <a:noFill/>
          <a:ln>
            <a:noFill/>
          </a:ln>
        </p:spPr>
      </p:pic>
      <p:pic>
        <p:nvPicPr>
          <p:cNvPr id="924" name="Google Shape;924;p30"/>
          <p:cNvPicPr preferRelativeResize="0"/>
          <p:nvPr/>
        </p:nvPicPr>
        <p:blipFill>
          <a:blip r:embed="rId5">
            <a:alphaModFix/>
          </a:blip>
          <a:stretch>
            <a:fillRect/>
          </a:stretch>
        </p:blipFill>
        <p:spPr>
          <a:xfrm>
            <a:off x="949025" y="1203750"/>
            <a:ext cx="5115694" cy="773200"/>
          </a:xfrm>
          <a:prstGeom prst="rect">
            <a:avLst/>
          </a:prstGeom>
          <a:noFill/>
          <a:ln>
            <a:noFill/>
          </a:ln>
        </p:spPr>
      </p:pic>
      <p:pic>
        <p:nvPicPr>
          <p:cNvPr id="925" name="Google Shape;925;p30"/>
          <p:cNvPicPr preferRelativeResize="0"/>
          <p:nvPr/>
        </p:nvPicPr>
        <p:blipFill>
          <a:blip r:embed="rId6">
            <a:alphaModFix/>
          </a:blip>
          <a:stretch>
            <a:fillRect/>
          </a:stretch>
        </p:blipFill>
        <p:spPr>
          <a:xfrm>
            <a:off x="7085499" y="3552050"/>
            <a:ext cx="1106324" cy="1146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31"/>
          <p:cNvSpPr txBox="1">
            <a:spLocks noGrp="1"/>
          </p:cNvSpPr>
          <p:nvPr>
            <p:ph type="title"/>
          </p:nvPr>
        </p:nvSpPr>
        <p:spPr>
          <a:xfrm>
            <a:off x="5595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As Transformation Of Data </a:t>
            </a:r>
            <a:endParaRPr/>
          </a:p>
        </p:txBody>
      </p:sp>
      <p:sp>
        <p:nvSpPr>
          <p:cNvPr id="931" name="Google Shape;931;p3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17</a:t>
            </a:fld>
            <a:endParaRPr/>
          </a:p>
        </p:txBody>
      </p:sp>
      <p:pic>
        <p:nvPicPr>
          <p:cNvPr id="932" name="Google Shape;932;p31"/>
          <p:cNvPicPr preferRelativeResize="0"/>
          <p:nvPr/>
        </p:nvPicPr>
        <p:blipFill>
          <a:blip r:embed="rId3">
            <a:alphaModFix/>
          </a:blip>
          <a:stretch>
            <a:fillRect/>
          </a:stretch>
        </p:blipFill>
        <p:spPr>
          <a:xfrm>
            <a:off x="840375" y="2113724"/>
            <a:ext cx="4657725" cy="1905000"/>
          </a:xfrm>
          <a:prstGeom prst="rect">
            <a:avLst/>
          </a:prstGeom>
          <a:noFill/>
          <a:ln>
            <a:noFill/>
          </a:ln>
        </p:spPr>
      </p:pic>
      <p:sp>
        <p:nvSpPr>
          <p:cNvPr id="933" name="Google Shape;933;p31"/>
          <p:cNvSpPr txBox="1">
            <a:spLocks noGrp="1"/>
          </p:cNvSpPr>
          <p:nvPr>
            <p:ph type="title"/>
          </p:nvPr>
        </p:nvSpPr>
        <p:spPr>
          <a:xfrm>
            <a:off x="559500" y="978650"/>
            <a:ext cx="6712200" cy="5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Easily separated 1D data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32"/>
          <p:cNvSpPr txBox="1">
            <a:spLocks noGrp="1"/>
          </p:cNvSpPr>
          <p:nvPr>
            <p:ph type="body" idx="4294967295"/>
          </p:nvPr>
        </p:nvSpPr>
        <p:spPr>
          <a:xfrm>
            <a:off x="601575" y="1647400"/>
            <a:ext cx="7101600" cy="2665200"/>
          </a:xfrm>
          <a:prstGeom prst="rect">
            <a:avLst/>
          </a:prstGeom>
          <a:solidFill>
            <a:srgbClr val="FFFFFF"/>
          </a:solidFill>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r>
              <a:rPr lang="en">
                <a:latin typeface="Titillium Web Light"/>
                <a:ea typeface="Titillium Web Light"/>
                <a:cs typeface="Titillium Web Light"/>
                <a:sym typeface="Titillium Web Light"/>
              </a:rPr>
              <a:t>For linear regression:</a:t>
            </a:r>
            <a:endParaRPr/>
          </a:p>
        </p:txBody>
      </p:sp>
      <p:sp>
        <p:nvSpPr>
          <p:cNvPr id="939" name="Google Shape;939;p32"/>
          <p:cNvSpPr txBox="1">
            <a:spLocks noGrp="1"/>
          </p:cNvSpPr>
          <p:nvPr>
            <p:ph type="title"/>
          </p:nvPr>
        </p:nvSpPr>
        <p:spPr>
          <a:xfrm>
            <a:off x="5677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As Transformation Of Data </a:t>
            </a:r>
            <a:endParaRPr/>
          </a:p>
        </p:txBody>
      </p:sp>
      <p:sp>
        <p:nvSpPr>
          <p:cNvPr id="940" name="Google Shape;940;p3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941" name="Google Shape;941;p32"/>
          <p:cNvSpPr txBox="1">
            <a:spLocks noGrp="1"/>
          </p:cNvSpPr>
          <p:nvPr>
            <p:ph type="title"/>
          </p:nvPr>
        </p:nvSpPr>
        <p:spPr>
          <a:xfrm>
            <a:off x="567700" y="786500"/>
            <a:ext cx="6712200" cy="5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More complex 1D data classification</a:t>
            </a:r>
            <a:endParaRPr sz="1400"/>
          </a:p>
        </p:txBody>
      </p:sp>
      <p:pic>
        <p:nvPicPr>
          <p:cNvPr id="942" name="Google Shape;942;p32"/>
          <p:cNvPicPr preferRelativeResize="0"/>
          <p:nvPr/>
        </p:nvPicPr>
        <p:blipFill>
          <a:blip r:embed="rId3">
            <a:alphaModFix/>
          </a:blip>
          <a:stretch>
            <a:fillRect/>
          </a:stretch>
        </p:blipFill>
        <p:spPr>
          <a:xfrm>
            <a:off x="828950" y="3011925"/>
            <a:ext cx="4657725" cy="1247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33"/>
          <p:cNvSpPr txBox="1">
            <a:spLocks noGrp="1"/>
          </p:cNvSpPr>
          <p:nvPr>
            <p:ph type="body" idx="4294967295"/>
          </p:nvPr>
        </p:nvSpPr>
        <p:spPr>
          <a:xfrm>
            <a:off x="601575" y="1367775"/>
            <a:ext cx="7154700" cy="3431100"/>
          </a:xfrm>
          <a:prstGeom prst="rect">
            <a:avLst/>
          </a:prstGeom>
          <a:solidFill>
            <a:srgbClr val="FFFFFF"/>
          </a:solidFill>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r>
              <a:rPr lang="en">
                <a:latin typeface="Titillium Web Light"/>
                <a:ea typeface="Titillium Web Light"/>
                <a:cs typeface="Titillium Web Light"/>
                <a:sym typeface="Titillium Web Light"/>
              </a:rPr>
              <a:t>For linear regression:</a:t>
            </a:r>
            <a:endParaRPr/>
          </a:p>
        </p:txBody>
      </p:sp>
      <p:sp>
        <p:nvSpPr>
          <p:cNvPr id="948" name="Google Shape;948;p33"/>
          <p:cNvSpPr txBox="1">
            <a:spLocks noGrp="1"/>
          </p:cNvSpPr>
          <p:nvPr>
            <p:ph type="title"/>
          </p:nvPr>
        </p:nvSpPr>
        <p:spPr>
          <a:xfrm>
            <a:off x="5431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As Transformation Of Data </a:t>
            </a:r>
            <a:endParaRPr/>
          </a:p>
        </p:txBody>
      </p:sp>
      <p:sp>
        <p:nvSpPr>
          <p:cNvPr id="949" name="Google Shape;949;p3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950" name="Google Shape;950;p33"/>
          <p:cNvSpPr txBox="1">
            <a:spLocks noGrp="1"/>
          </p:cNvSpPr>
          <p:nvPr>
            <p:ph type="title"/>
          </p:nvPr>
        </p:nvSpPr>
        <p:spPr>
          <a:xfrm>
            <a:off x="601575" y="822775"/>
            <a:ext cx="6712200" cy="7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Transformation  to 2D data</a:t>
            </a:r>
            <a:endParaRPr sz="1400"/>
          </a:p>
        </p:txBody>
      </p:sp>
      <p:pic>
        <p:nvPicPr>
          <p:cNvPr id="951" name="Google Shape;951;p33"/>
          <p:cNvPicPr preferRelativeResize="0"/>
          <p:nvPr/>
        </p:nvPicPr>
        <p:blipFill>
          <a:blip r:embed="rId3">
            <a:alphaModFix/>
          </a:blip>
          <a:stretch>
            <a:fillRect/>
          </a:stretch>
        </p:blipFill>
        <p:spPr>
          <a:xfrm>
            <a:off x="1176857" y="1536440"/>
            <a:ext cx="5891350" cy="312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6"/>
          <p:cNvSpPr txBox="1">
            <a:spLocks noGrp="1"/>
          </p:cNvSpPr>
          <p:nvPr>
            <p:ph type="body" idx="4294967295"/>
          </p:nvPr>
        </p:nvSpPr>
        <p:spPr>
          <a:xfrm>
            <a:off x="292175" y="1067175"/>
            <a:ext cx="5142600" cy="1915500"/>
          </a:xfrm>
          <a:prstGeom prst="rect">
            <a:avLst/>
          </a:prstGeom>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
                <a:schemeClr val="lt1"/>
              </a:buClr>
              <a:buSzPts val="2400"/>
              <a:buFont typeface="Titillium Web Light"/>
              <a:buChar char="●"/>
            </a:pPr>
            <a:r>
              <a:rPr lang="en"/>
              <a:t>SVM </a:t>
            </a:r>
            <a:endParaRPr/>
          </a:p>
          <a:p>
            <a:pPr marL="457200" lvl="0" indent="-381000" algn="l" rtl="0">
              <a:lnSpc>
                <a:spcPct val="150000"/>
              </a:lnSpc>
              <a:spcBef>
                <a:spcPts val="0"/>
              </a:spcBef>
              <a:spcAft>
                <a:spcPts val="0"/>
              </a:spcAft>
              <a:buClr>
                <a:schemeClr val="lt1"/>
              </a:buClr>
              <a:buSzPts val="2400"/>
              <a:buFont typeface="Titillium Web Light"/>
              <a:buChar char="●"/>
            </a:pPr>
            <a:r>
              <a:rPr lang="en">
                <a:solidFill>
                  <a:schemeClr val="lt1"/>
                </a:solidFill>
                <a:latin typeface="Titillium Web Light"/>
                <a:ea typeface="Titillium Web Light"/>
                <a:cs typeface="Titillium Web Light"/>
                <a:sym typeface="Titillium Web Light"/>
              </a:rPr>
              <a:t>Spam/Non-Spam classification</a:t>
            </a:r>
            <a:endParaRPr>
              <a:solidFill>
                <a:schemeClr val="lt1"/>
              </a:solidFill>
              <a:latin typeface="Titillium Web Light"/>
              <a:ea typeface="Titillium Web Light"/>
              <a:cs typeface="Titillium Web Light"/>
              <a:sym typeface="Titillium Web Light"/>
            </a:endParaRPr>
          </a:p>
        </p:txBody>
      </p:sp>
      <p:sp>
        <p:nvSpPr>
          <p:cNvPr id="788" name="Google Shape;788;p1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2</a:t>
            </a:fld>
            <a:endParaRPr/>
          </a:p>
        </p:txBody>
      </p:sp>
      <p:sp>
        <p:nvSpPr>
          <p:cNvPr id="789" name="Google Shape;789;p16"/>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tillium Web Light"/>
                <a:ea typeface="Titillium Web Light"/>
                <a:cs typeface="Titillium Web Light"/>
                <a:sym typeface="Titillium Web Light"/>
              </a:rPr>
              <a:t>This Lesson </a:t>
            </a:r>
            <a:endParaRPr>
              <a:latin typeface="Titillium Web Light"/>
              <a:ea typeface="Titillium Web Light"/>
              <a:cs typeface="Titillium Web Light"/>
              <a:sym typeface="Titillium Web Light"/>
            </a:endParaRPr>
          </a:p>
        </p:txBody>
      </p:sp>
      <p:pic>
        <p:nvPicPr>
          <p:cNvPr id="790" name="Google Shape;790;p16"/>
          <p:cNvPicPr preferRelativeResize="0"/>
          <p:nvPr/>
        </p:nvPicPr>
        <p:blipFill>
          <a:blip r:embed="rId3">
            <a:alphaModFix/>
          </a:blip>
          <a:stretch>
            <a:fillRect/>
          </a:stretch>
        </p:blipFill>
        <p:spPr>
          <a:xfrm>
            <a:off x="5769975" y="1858425"/>
            <a:ext cx="2236350" cy="2236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34"/>
          <p:cNvSpPr txBox="1">
            <a:spLocks noGrp="1"/>
          </p:cNvSpPr>
          <p:nvPr>
            <p:ph type="body" idx="4294967295"/>
          </p:nvPr>
        </p:nvSpPr>
        <p:spPr>
          <a:xfrm>
            <a:off x="601575" y="1367775"/>
            <a:ext cx="7154700" cy="3431100"/>
          </a:xfrm>
          <a:prstGeom prst="rect">
            <a:avLst/>
          </a:prstGeom>
          <a:solidFill>
            <a:srgbClr val="FFFFFF"/>
          </a:solidFill>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r>
              <a:rPr lang="en">
                <a:latin typeface="Titillium Web Light"/>
                <a:ea typeface="Titillium Web Light"/>
                <a:cs typeface="Titillium Web Light"/>
                <a:sym typeface="Titillium Web Light"/>
              </a:rPr>
              <a:t>For linear regression:</a:t>
            </a:r>
            <a:endParaRPr/>
          </a:p>
        </p:txBody>
      </p:sp>
      <p:sp>
        <p:nvSpPr>
          <p:cNvPr id="957" name="Google Shape;957;p34"/>
          <p:cNvSpPr txBox="1">
            <a:spLocks noGrp="1"/>
          </p:cNvSpPr>
          <p:nvPr>
            <p:ph type="title"/>
          </p:nvPr>
        </p:nvSpPr>
        <p:spPr>
          <a:xfrm>
            <a:off x="601575" y="8074"/>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As Transformation Of Data </a:t>
            </a:r>
            <a:endParaRPr/>
          </a:p>
        </p:txBody>
      </p:sp>
      <p:sp>
        <p:nvSpPr>
          <p:cNvPr id="958" name="Google Shape;958;p3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959" name="Google Shape;959;p34"/>
          <p:cNvSpPr txBox="1">
            <a:spLocks noGrp="1"/>
          </p:cNvSpPr>
          <p:nvPr>
            <p:ph type="title"/>
          </p:nvPr>
        </p:nvSpPr>
        <p:spPr>
          <a:xfrm>
            <a:off x="601575" y="822775"/>
            <a:ext cx="6712200" cy="4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Transformation  to 2D data  - linearly </a:t>
            </a:r>
            <a:r>
              <a:rPr lang="en" sz="1800">
                <a:solidFill>
                  <a:schemeClr val="lt1"/>
                </a:solidFill>
              </a:rPr>
              <a:t>separable</a:t>
            </a:r>
            <a:endParaRPr sz="1400"/>
          </a:p>
        </p:txBody>
      </p:sp>
      <p:pic>
        <p:nvPicPr>
          <p:cNvPr id="960" name="Google Shape;960;p34"/>
          <p:cNvPicPr preferRelativeResize="0"/>
          <p:nvPr/>
        </p:nvPicPr>
        <p:blipFill>
          <a:blip r:embed="rId3">
            <a:alphaModFix/>
          </a:blip>
          <a:stretch>
            <a:fillRect/>
          </a:stretch>
        </p:blipFill>
        <p:spPr>
          <a:xfrm>
            <a:off x="601575" y="1523400"/>
            <a:ext cx="6472800" cy="314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5"/>
          <p:cNvSpPr txBox="1">
            <a:spLocks noGrp="1"/>
          </p:cNvSpPr>
          <p:nvPr>
            <p:ph type="title"/>
          </p:nvPr>
        </p:nvSpPr>
        <p:spPr>
          <a:xfrm>
            <a:off x="55075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As Transformation Of Data </a:t>
            </a:r>
            <a:endParaRPr/>
          </a:p>
        </p:txBody>
      </p:sp>
      <p:sp>
        <p:nvSpPr>
          <p:cNvPr id="966" name="Google Shape;966;p3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967" name="Google Shape;967;p35"/>
          <p:cNvSpPr txBox="1">
            <a:spLocks noGrp="1"/>
          </p:cNvSpPr>
          <p:nvPr>
            <p:ph type="title"/>
          </p:nvPr>
        </p:nvSpPr>
        <p:spPr>
          <a:xfrm>
            <a:off x="601575" y="822775"/>
            <a:ext cx="6712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Transformation  to 2D data  - linearly </a:t>
            </a:r>
            <a:r>
              <a:rPr lang="en" sz="1800">
                <a:solidFill>
                  <a:schemeClr val="lt1"/>
                </a:solidFill>
              </a:rPr>
              <a:t>separable</a:t>
            </a:r>
            <a:endParaRPr sz="1400"/>
          </a:p>
        </p:txBody>
      </p:sp>
      <p:pic>
        <p:nvPicPr>
          <p:cNvPr id="968" name="Google Shape;968;p35"/>
          <p:cNvPicPr preferRelativeResize="0"/>
          <p:nvPr/>
        </p:nvPicPr>
        <p:blipFill>
          <a:blip r:embed="rId3">
            <a:alphaModFix/>
          </a:blip>
          <a:stretch>
            <a:fillRect/>
          </a:stretch>
        </p:blipFill>
        <p:spPr>
          <a:xfrm>
            <a:off x="550750" y="1427950"/>
            <a:ext cx="7829550" cy="310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36"/>
          <p:cNvSpPr txBox="1">
            <a:spLocks noGrp="1"/>
          </p:cNvSpPr>
          <p:nvPr>
            <p:ph type="body" idx="4294967295"/>
          </p:nvPr>
        </p:nvSpPr>
        <p:spPr>
          <a:xfrm>
            <a:off x="551300" y="1273675"/>
            <a:ext cx="7949100" cy="3198300"/>
          </a:xfrm>
          <a:prstGeom prst="rect">
            <a:avLst/>
          </a:prstGeom>
          <a:solidFill>
            <a:srgbClr val="FFFFFF"/>
          </a:solidFill>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r>
              <a:rPr lang="en">
                <a:latin typeface="Titillium Web Light"/>
                <a:ea typeface="Titillium Web Light"/>
                <a:cs typeface="Titillium Web Light"/>
                <a:sym typeface="Titillium Web Light"/>
              </a:rPr>
              <a:t>For linear regression:</a:t>
            </a:r>
            <a:endParaRPr/>
          </a:p>
        </p:txBody>
      </p:sp>
      <p:sp>
        <p:nvSpPr>
          <p:cNvPr id="974" name="Google Shape;974;p36"/>
          <p:cNvSpPr txBox="1">
            <a:spLocks noGrp="1"/>
          </p:cNvSpPr>
          <p:nvPr>
            <p:ph type="title"/>
          </p:nvPr>
        </p:nvSpPr>
        <p:spPr>
          <a:xfrm>
            <a:off x="5513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As Transformation Of Data </a:t>
            </a:r>
            <a:endParaRPr/>
          </a:p>
        </p:txBody>
      </p:sp>
      <p:sp>
        <p:nvSpPr>
          <p:cNvPr id="975" name="Google Shape;975;p3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976" name="Google Shape;976;p36"/>
          <p:cNvSpPr txBox="1">
            <a:spLocks noGrp="1"/>
          </p:cNvSpPr>
          <p:nvPr>
            <p:ph type="title"/>
          </p:nvPr>
        </p:nvSpPr>
        <p:spPr>
          <a:xfrm>
            <a:off x="601575" y="822775"/>
            <a:ext cx="6712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lt1"/>
                </a:solidFill>
              </a:rPr>
              <a:t>Transformation to 3D data</a:t>
            </a:r>
            <a:endParaRPr sz="1400"/>
          </a:p>
        </p:txBody>
      </p:sp>
      <p:pic>
        <p:nvPicPr>
          <p:cNvPr id="977" name="Google Shape;977;p36"/>
          <p:cNvPicPr preferRelativeResize="0"/>
          <p:nvPr/>
        </p:nvPicPr>
        <p:blipFill>
          <a:blip r:embed="rId3">
            <a:alphaModFix/>
          </a:blip>
          <a:stretch>
            <a:fillRect/>
          </a:stretch>
        </p:blipFill>
        <p:spPr>
          <a:xfrm>
            <a:off x="627500" y="1609375"/>
            <a:ext cx="4286250" cy="2752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7"/>
          <p:cNvSpPr txBox="1">
            <a:spLocks noGrp="1"/>
          </p:cNvSpPr>
          <p:nvPr>
            <p:ph type="body" idx="4294967295"/>
          </p:nvPr>
        </p:nvSpPr>
        <p:spPr>
          <a:xfrm>
            <a:off x="551300" y="1273675"/>
            <a:ext cx="7949100" cy="3198300"/>
          </a:xfrm>
          <a:prstGeom prst="rect">
            <a:avLst/>
          </a:prstGeom>
          <a:solidFill>
            <a:srgbClr val="FFFFFF"/>
          </a:solidFill>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r>
              <a:rPr lang="en">
                <a:latin typeface="Titillium Web Light"/>
                <a:ea typeface="Titillium Web Light"/>
                <a:cs typeface="Titillium Web Light"/>
                <a:sym typeface="Titillium Web Light"/>
              </a:rPr>
              <a:t>For linear regression:</a:t>
            </a:r>
            <a:endParaRPr/>
          </a:p>
        </p:txBody>
      </p:sp>
      <p:sp>
        <p:nvSpPr>
          <p:cNvPr id="983" name="Google Shape;983;p37"/>
          <p:cNvSpPr txBox="1">
            <a:spLocks noGrp="1"/>
          </p:cNvSpPr>
          <p:nvPr>
            <p:ph type="title"/>
          </p:nvPr>
        </p:nvSpPr>
        <p:spPr>
          <a:xfrm>
            <a:off x="5513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As Transformation Of Data </a:t>
            </a:r>
            <a:endParaRPr/>
          </a:p>
        </p:txBody>
      </p:sp>
      <p:sp>
        <p:nvSpPr>
          <p:cNvPr id="984" name="Google Shape;984;p3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985" name="Google Shape;985;p37"/>
          <p:cNvSpPr txBox="1">
            <a:spLocks noGrp="1"/>
          </p:cNvSpPr>
          <p:nvPr>
            <p:ph type="title"/>
          </p:nvPr>
        </p:nvSpPr>
        <p:spPr>
          <a:xfrm>
            <a:off x="601575" y="822775"/>
            <a:ext cx="6712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Transformation  to 3D data  - linearly separable</a:t>
            </a:r>
            <a:endParaRPr sz="1400"/>
          </a:p>
        </p:txBody>
      </p:sp>
      <p:pic>
        <p:nvPicPr>
          <p:cNvPr id="986" name="Google Shape;986;p37"/>
          <p:cNvPicPr preferRelativeResize="0"/>
          <p:nvPr/>
        </p:nvPicPr>
        <p:blipFill>
          <a:blip r:embed="rId3">
            <a:alphaModFix/>
          </a:blip>
          <a:stretch>
            <a:fillRect/>
          </a:stretch>
        </p:blipFill>
        <p:spPr>
          <a:xfrm>
            <a:off x="551300" y="1380050"/>
            <a:ext cx="7867650" cy="3038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38"/>
          <p:cNvSpPr txBox="1">
            <a:spLocks noGrp="1"/>
          </p:cNvSpPr>
          <p:nvPr>
            <p:ph type="title"/>
          </p:nvPr>
        </p:nvSpPr>
        <p:spPr>
          <a:xfrm>
            <a:off x="5513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As Transformation Of Data </a:t>
            </a:r>
            <a:endParaRPr/>
          </a:p>
        </p:txBody>
      </p:sp>
      <p:sp>
        <p:nvSpPr>
          <p:cNvPr id="992" name="Google Shape;992;p3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993" name="Google Shape;993;p38"/>
          <p:cNvSpPr txBox="1">
            <a:spLocks noGrp="1"/>
          </p:cNvSpPr>
          <p:nvPr>
            <p:ph type="title"/>
          </p:nvPr>
        </p:nvSpPr>
        <p:spPr>
          <a:xfrm>
            <a:off x="601575" y="822775"/>
            <a:ext cx="6712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Transformation  to 3D data  - linearly separable</a:t>
            </a:r>
            <a:endParaRPr sz="1400"/>
          </a:p>
        </p:txBody>
      </p:sp>
      <p:pic>
        <p:nvPicPr>
          <p:cNvPr id="994" name="Google Shape;994;p38"/>
          <p:cNvPicPr preferRelativeResize="0"/>
          <p:nvPr/>
        </p:nvPicPr>
        <p:blipFill>
          <a:blip r:embed="rId3">
            <a:alphaModFix/>
          </a:blip>
          <a:stretch>
            <a:fillRect/>
          </a:stretch>
        </p:blipFill>
        <p:spPr>
          <a:xfrm>
            <a:off x="625350" y="1310413"/>
            <a:ext cx="7800975" cy="2981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25</a:t>
            </a:fld>
            <a:endParaRPr/>
          </a:p>
        </p:txBody>
      </p:sp>
      <p:pic>
        <p:nvPicPr>
          <p:cNvPr id="1000" name="Google Shape;1000;p39"/>
          <p:cNvPicPr preferRelativeResize="0"/>
          <p:nvPr/>
        </p:nvPicPr>
        <p:blipFill>
          <a:blip r:embed="rId3">
            <a:alphaModFix/>
          </a:blip>
          <a:stretch>
            <a:fillRect/>
          </a:stretch>
        </p:blipFill>
        <p:spPr>
          <a:xfrm>
            <a:off x="871875" y="789825"/>
            <a:ext cx="7449450" cy="3292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26</a:t>
            </a:fld>
            <a:endParaRPr/>
          </a:p>
        </p:txBody>
      </p:sp>
      <p:pic>
        <p:nvPicPr>
          <p:cNvPr id="1006" name="Google Shape;1006;p40"/>
          <p:cNvPicPr preferRelativeResize="0"/>
          <p:nvPr/>
        </p:nvPicPr>
        <p:blipFill>
          <a:blip r:embed="rId3">
            <a:alphaModFix/>
          </a:blip>
          <a:stretch>
            <a:fillRect/>
          </a:stretch>
        </p:blipFill>
        <p:spPr>
          <a:xfrm>
            <a:off x="848575" y="815775"/>
            <a:ext cx="7405900" cy="295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1"/>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Sklearn LinearSVC</a:t>
            </a:r>
            <a:endParaRPr/>
          </a:p>
        </p:txBody>
      </p:sp>
      <p:sp>
        <p:nvSpPr>
          <p:cNvPr id="1012" name="Google Shape;1012;p4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27</a:t>
            </a:fld>
            <a:endParaRPr/>
          </a:p>
        </p:txBody>
      </p:sp>
      <p:sp>
        <p:nvSpPr>
          <p:cNvPr id="1013" name="Google Shape;1013;p41"/>
          <p:cNvSpPr txBox="1">
            <a:spLocks noGrp="1"/>
          </p:cNvSpPr>
          <p:nvPr>
            <p:ph type="title"/>
          </p:nvPr>
        </p:nvSpPr>
        <p:spPr>
          <a:xfrm>
            <a:off x="211075" y="1061475"/>
            <a:ext cx="4749300" cy="2498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In:</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from sklearn.svm import LinearSVC</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X = df_fruits[['width', 'height']].values</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y = df_fruits['fruit_label'].values</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clf = LinearSVC(C=1).fit(X, y)</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print("train accuracy= {:.3%}".format(clf.score (X, y)))</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print  ('b = {}\nw = {}'.format(clf.intercept_, clf.coef_))</a:t>
            </a:r>
            <a:endParaRPr sz="1400">
              <a:solidFill>
                <a:schemeClr val="lt1"/>
              </a:solidFill>
              <a:latin typeface="Titillium Web Light"/>
              <a:ea typeface="Titillium Web Light"/>
              <a:cs typeface="Titillium Web Light"/>
              <a:sym typeface="Titillium Web Light"/>
            </a:endParaRPr>
          </a:p>
          <a:p>
            <a:pPr marL="0" lvl="0" indent="0" algn="l" rtl="0">
              <a:lnSpc>
                <a:spcPct val="150000"/>
              </a:lnSpc>
              <a:spcBef>
                <a:spcPts val="0"/>
              </a:spcBef>
              <a:spcAft>
                <a:spcPts val="0"/>
              </a:spcAft>
              <a:buNone/>
            </a:pPr>
            <a:endParaRPr sz="1400">
              <a:solidFill>
                <a:schemeClr val="lt1"/>
              </a:solidFill>
              <a:latin typeface="Titillium Web Light"/>
              <a:ea typeface="Titillium Web Light"/>
              <a:cs typeface="Titillium Web Light"/>
              <a:sym typeface="Titillium Web Light"/>
            </a:endParaRPr>
          </a:p>
        </p:txBody>
      </p:sp>
      <p:sp>
        <p:nvSpPr>
          <p:cNvPr id="1014" name="Google Shape;1014;p41"/>
          <p:cNvSpPr txBox="1">
            <a:spLocks noGrp="1"/>
          </p:cNvSpPr>
          <p:nvPr>
            <p:ph type="title"/>
          </p:nvPr>
        </p:nvSpPr>
        <p:spPr>
          <a:xfrm>
            <a:off x="4889925" y="1122000"/>
            <a:ext cx="3595200" cy="2899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Out:</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train accuracy= 77.966%</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b = [-1.25375074  0.86818087 -1.99529668  0.37785372]</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w = [[ 0.40811419 -0.25819681]</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 [ 0.82485508 -1.15353295]</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 [ 0.29274118 -0.05291406]</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Clr>
                <a:schemeClr val="dk1"/>
              </a:buClr>
              <a:buSzPts val="1100"/>
              <a:buFont typeface="Arial"/>
              <a:buNone/>
            </a:pPr>
            <a:r>
              <a:rPr lang="en" sz="1400">
                <a:solidFill>
                  <a:schemeClr val="lt1"/>
                </a:solidFill>
                <a:latin typeface="Titillium Web Light"/>
                <a:ea typeface="Titillium Web Light"/>
                <a:cs typeface="Titillium Web Light"/>
                <a:sym typeface="Titillium Web Light"/>
              </a:rPr>
              <a:t> [-1.3160097   1.05095549]]</a:t>
            </a:r>
            <a:endParaRPr sz="1400">
              <a:solidFill>
                <a:schemeClr val="lt1"/>
              </a:solidFill>
              <a:latin typeface="Titillium Web Light"/>
              <a:ea typeface="Titillium Web Light"/>
              <a:cs typeface="Titillium Web Light"/>
              <a:sym typeface="Titillium Web Light"/>
            </a:endParaRPr>
          </a:p>
          <a:p>
            <a:pPr marL="457200" lvl="0" indent="457200" algn="l" rtl="0">
              <a:lnSpc>
                <a:spcPct val="150000"/>
              </a:lnSpc>
              <a:spcBef>
                <a:spcPts val="0"/>
              </a:spcBef>
              <a:spcAft>
                <a:spcPts val="0"/>
              </a:spcAft>
              <a:buClr>
                <a:schemeClr val="dk1"/>
              </a:buClr>
              <a:buSzPts val="1100"/>
              <a:buFont typeface="Arial"/>
              <a:buNone/>
            </a:pPr>
            <a:endParaRPr sz="1400">
              <a:solidFill>
                <a:schemeClr val="lt1"/>
              </a:solidFill>
              <a:latin typeface="Titillium Web Light"/>
              <a:ea typeface="Titillium Web Light"/>
              <a:cs typeface="Titillium Web Light"/>
              <a:sym typeface="Titillium Web Light"/>
            </a:endParaRPr>
          </a:p>
          <a:p>
            <a:pPr marL="0" lvl="0" indent="0" algn="l" rtl="0">
              <a:lnSpc>
                <a:spcPct val="150000"/>
              </a:lnSpc>
              <a:spcBef>
                <a:spcPts val="0"/>
              </a:spcBef>
              <a:spcAft>
                <a:spcPts val="0"/>
              </a:spcAft>
              <a:buNone/>
            </a:pPr>
            <a:endParaRPr sz="14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42"/>
          <p:cNvSpPr txBox="1">
            <a:spLocks noGrp="1"/>
          </p:cNvSpPr>
          <p:nvPr>
            <p:ph type="title"/>
          </p:nvPr>
        </p:nvSpPr>
        <p:spPr>
          <a:xfrm>
            <a:off x="540575" y="855525"/>
            <a:ext cx="7952700" cy="3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Radial Basis Functions (RBFs) are set of functions which have same value at a fixed distance from a given central point. </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Gaussian Kernels with a covariance matrix which is diagonal and with constant variance will be radial in nature.</a:t>
            </a:r>
            <a:endParaRPr sz="2400" dirty="0"/>
          </a:p>
          <a:p>
            <a:pPr marL="0" lvl="0" indent="0" algn="l" rtl="0">
              <a:spcBef>
                <a:spcPts val="0"/>
              </a:spcBef>
              <a:spcAft>
                <a:spcPts val="0"/>
              </a:spcAft>
              <a:buNone/>
            </a:pPr>
            <a:endParaRPr sz="2400" dirty="0"/>
          </a:p>
          <a:p>
            <a:pPr marL="0" lvl="0" indent="0" algn="l" rtl="0">
              <a:spcBef>
                <a:spcPts val="0"/>
              </a:spcBef>
              <a:spcAft>
                <a:spcPts val="0"/>
              </a:spcAft>
              <a:buClr>
                <a:schemeClr val="dk1"/>
              </a:buClr>
              <a:buSzPts val="1100"/>
              <a:buFont typeface="Arial"/>
              <a:buNone/>
            </a:pPr>
            <a:r>
              <a:rPr lang="en" sz="2400" dirty="0"/>
              <a:t>In SVMs, RBF Kernel and Gaussian Kernel are used interchangeably. But right way to specify is “Gaussian Radial Basis Function” because there can be other RBFs. </a:t>
            </a:r>
            <a:endParaRPr sz="2400" dirty="0"/>
          </a:p>
          <a:p>
            <a:pPr marL="0" lvl="0" indent="0" algn="l" rtl="0">
              <a:spcBef>
                <a:spcPts val="0"/>
              </a:spcBef>
              <a:spcAft>
                <a:spcPts val="0"/>
              </a:spcAft>
              <a:buClr>
                <a:schemeClr val="dk1"/>
              </a:buClr>
              <a:buSzPts val="1100"/>
              <a:buFont typeface="Arial"/>
              <a:buNone/>
            </a:pPr>
            <a:endParaRPr sz="2400" dirty="0"/>
          </a:p>
          <a:p>
            <a:pPr marL="0" lvl="0" indent="0" algn="l" rtl="0">
              <a:spcBef>
                <a:spcPts val="0"/>
              </a:spcBef>
              <a:spcAft>
                <a:spcPts val="0"/>
              </a:spcAft>
              <a:buNone/>
            </a:pPr>
            <a:endParaRPr sz="2400" dirty="0"/>
          </a:p>
        </p:txBody>
      </p:sp>
      <p:sp>
        <p:nvSpPr>
          <p:cNvPr id="1020" name="Google Shape;1020;p42"/>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Radial Basis Function</a:t>
            </a:r>
            <a:endParaRPr/>
          </a:p>
        </p:txBody>
      </p:sp>
      <p:sp>
        <p:nvSpPr>
          <p:cNvPr id="1021" name="Google Shape;1021;p4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29</a:t>
            </a:fld>
            <a:endParaRPr/>
          </a:p>
        </p:txBody>
      </p:sp>
      <p:pic>
        <p:nvPicPr>
          <p:cNvPr id="1027" name="Google Shape;1027;p43"/>
          <p:cNvPicPr preferRelativeResize="0"/>
          <p:nvPr/>
        </p:nvPicPr>
        <p:blipFill>
          <a:blip r:embed="rId3">
            <a:alphaModFix/>
          </a:blip>
          <a:stretch>
            <a:fillRect/>
          </a:stretch>
        </p:blipFill>
        <p:spPr>
          <a:xfrm>
            <a:off x="480000" y="676275"/>
            <a:ext cx="7886700" cy="3790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7"/>
          <p:cNvSpPr txBox="1">
            <a:spLocks noGrp="1"/>
          </p:cNvSpPr>
          <p:nvPr>
            <p:ph type="ctrTitle"/>
          </p:nvPr>
        </p:nvSpPr>
        <p:spPr>
          <a:xfrm>
            <a:off x="530170" y="300392"/>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Machine</a:t>
            </a:r>
            <a:endParaRPr/>
          </a:p>
        </p:txBody>
      </p:sp>
      <p:sp>
        <p:nvSpPr>
          <p:cNvPr id="796" name="Google Shape;796;p17"/>
          <p:cNvSpPr txBox="1">
            <a:spLocks noGrp="1"/>
          </p:cNvSpPr>
          <p:nvPr>
            <p:ph type="body" idx="4294967295"/>
          </p:nvPr>
        </p:nvSpPr>
        <p:spPr>
          <a:xfrm>
            <a:off x="794500" y="1341000"/>
            <a:ext cx="4425600" cy="1869600"/>
          </a:xfrm>
          <a:prstGeom prst="rect">
            <a:avLst/>
          </a:prstGeom>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SzPts val="2400"/>
              <a:buChar char="❏"/>
            </a:pPr>
            <a:r>
              <a:rPr lang="en"/>
              <a:t>Large Margin Classifier</a:t>
            </a:r>
            <a:endParaRPr/>
          </a:p>
          <a:p>
            <a:pPr marL="457200" marR="0" lvl="0" indent="-381000" algn="l" rtl="0">
              <a:lnSpc>
                <a:spcPct val="150000"/>
              </a:lnSpc>
              <a:spcBef>
                <a:spcPts val="0"/>
              </a:spcBef>
              <a:spcAft>
                <a:spcPts val="0"/>
              </a:spcAft>
              <a:buSzPts val="2400"/>
              <a:buChar char="❏"/>
            </a:pPr>
            <a:r>
              <a:rPr lang="en"/>
              <a:t>Kernelized</a:t>
            </a:r>
            <a:endParaRPr/>
          </a:p>
        </p:txBody>
      </p:sp>
      <p:pic>
        <p:nvPicPr>
          <p:cNvPr id="797" name="Google Shape;797;p17"/>
          <p:cNvPicPr preferRelativeResize="0"/>
          <p:nvPr/>
        </p:nvPicPr>
        <p:blipFill>
          <a:blip r:embed="rId3">
            <a:alphaModFix/>
          </a:blip>
          <a:stretch>
            <a:fillRect/>
          </a:stretch>
        </p:blipFill>
        <p:spPr>
          <a:xfrm>
            <a:off x="5220100" y="2409351"/>
            <a:ext cx="2962176" cy="150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44"/>
          <p:cNvSpPr txBox="1">
            <a:spLocks noGrp="1"/>
          </p:cNvSpPr>
          <p:nvPr>
            <p:ph type="title"/>
          </p:nvPr>
        </p:nvSpPr>
        <p:spPr>
          <a:xfrm>
            <a:off x="284900" y="1106550"/>
            <a:ext cx="4299900" cy="3818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In:</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from sklearn.svm import SVC</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X_mk8, y_mk8 = make_blobs(n_samples = 200, n_features = 2, centers = 8,</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                       cluster_std = 1.3, random_state = 4)</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y_train = y_mk8 % 2</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clf = SVC(C=1).fit(X_mk8,y_train) # rbf is default </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print("train accuracy= {:.3%}".format(clf.score (X_mk8,y_train)))</a:t>
            </a:r>
            <a:endParaRPr sz="1400">
              <a:solidFill>
                <a:schemeClr val="lt1"/>
              </a:solidFill>
              <a:latin typeface="Titillium Web Light"/>
              <a:ea typeface="Titillium Web Light"/>
              <a:cs typeface="Titillium Web Light"/>
              <a:sym typeface="Titillium Web Light"/>
            </a:endParaRPr>
          </a:p>
          <a:p>
            <a:pPr marL="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Out:</a:t>
            </a:r>
            <a:endParaRPr sz="1400">
              <a:solidFill>
                <a:schemeClr val="lt1"/>
              </a:solidFill>
              <a:latin typeface="Titillium Web Light"/>
              <a:ea typeface="Titillium Web Light"/>
              <a:cs typeface="Titillium Web Light"/>
              <a:sym typeface="Titillium Web Light"/>
            </a:endParaRPr>
          </a:p>
          <a:p>
            <a:pPr marL="0" lvl="0" indent="45720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train accuracy= 94.000%</a:t>
            </a:r>
            <a:endParaRPr sz="1400">
              <a:solidFill>
                <a:schemeClr val="lt1"/>
              </a:solidFill>
              <a:latin typeface="Titillium Web Light"/>
              <a:ea typeface="Titillium Web Light"/>
              <a:cs typeface="Titillium Web Light"/>
              <a:sym typeface="Titillium Web Light"/>
            </a:endParaRPr>
          </a:p>
        </p:txBody>
      </p:sp>
      <p:sp>
        <p:nvSpPr>
          <p:cNvPr id="1033" name="Google Shape;1033;p4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30</a:t>
            </a:fld>
            <a:endParaRPr/>
          </a:p>
        </p:txBody>
      </p:sp>
      <p:sp>
        <p:nvSpPr>
          <p:cNvPr id="1034" name="Google Shape;1034;p44"/>
          <p:cNvSpPr txBox="1">
            <a:spLocks noGrp="1"/>
          </p:cNvSpPr>
          <p:nvPr>
            <p:ph type="title"/>
          </p:nvPr>
        </p:nvSpPr>
        <p:spPr>
          <a:xfrm>
            <a:off x="584050" y="106474"/>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SVM  - </a:t>
            </a:r>
            <a:r>
              <a:rPr lang="en"/>
              <a:t>Gaussian RBF Kernel </a:t>
            </a:r>
            <a:endParaRPr/>
          </a:p>
        </p:txBody>
      </p:sp>
      <p:sp>
        <p:nvSpPr>
          <p:cNvPr id="1035" name="Google Shape;1035;p44"/>
          <p:cNvSpPr txBox="1">
            <a:spLocks noGrp="1"/>
          </p:cNvSpPr>
          <p:nvPr>
            <p:ph type="title"/>
          </p:nvPr>
        </p:nvSpPr>
        <p:spPr>
          <a:xfrm>
            <a:off x="4439125" y="1106550"/>
            <a:ext cx="4594500" cy="308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Sample of parameters:</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kernel : string, optional (default=’rbf’)</a:t>
            </a:r>
            <a:endParaRPr sz="1400">
              <a:solidFill>
                <a:schemeClr val="lt1"/>
              </a:solidFill>
              <a:latin typeface="Titillium Web Light"/>
              <a:ea typeface="Titillium Web Light"/>
              <a:cs typeface="Titillium Web Light"/>
              <a:sym typeface="Titillium Web Light"/>
            </a:endParaRPr>
          </a:p>
          <a:p>
            <a:pPr marL="9144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Specifies the kernel type to be used in the algorithm. It must be one of ‘linear’, ‘poly’, ‘rbf’, ‘sigmoid’, ‘precomputed’ or a callable. If none is given, ‘rbf’ will be used.</a:t>
            </a:r>
            <a:endParaRPr sz="1400">
              <a:solidFill>
                <a:schemeClr val="lt1"/>
              </a:solidFill>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 gamma : float, optional (default=’auto’) </a:t>
            </a:r>
            <a:endParaRPr sz="1400">
              <a:solidFill>
                <a:schemeClr val="lt1"/>
              </a:solidFill>
              <a:latin typeface="Titillium Web Light"/>
              <a:ea typeface="Titillium Web Light"/>
              <a:cs typeface="Titillium Web Light"/>
              <a:sym typeface="Titillium Web Light"/>
            </a:endParaRPr>
          </a:p>
          <a:p>
            <a:pPr marL="914400" lvl="0" indent="0" algn="l" rtl="0">
              <a:lnSpc>
                <a:spcPct val="150000"/>
              </a:lnSpc>
              <a:spcBef>
                <a:spcPts val="0"/>
              </a:spcBef>
              <a:spcAft>
                <a:spcPts val="0"/>
              </a:spcAft>
              <a:buNone/>
            </a:pPr>
            <a:r>
              <a:rPr lang="en" sz="1400">
                <a:solidFill>
                  <a:schemeClr val="lt1"/>
                </a:solidFill>
                <a:latin typeface="Titillium Web Light"/>
                <a:ea typeface="Titillium Web Light"/>
                <a:cs typeface="Titillium Web Light"/>
                <a:sym typeface="Titillium Web Light"/>
              </a:rPr>
              <a:t>Current default is ‘auto’ which uses 1/n_features   </a:t>
            </a:r>
            <a:endParaRPr sz="1400">
              <a:solidFill>
                <a:schemeClr val="lt1"/>
              </a:solidFill>
              <a:latin typeface="Titillium Web Light"/>
              <a:ea typeface="Titillium Web Light"/>
              <a:cs typeface="Titillium Web Light"/>
              <a:sym typeface="Titillium Web Light"/>
            </a:endParaRPr>
          </a:p>
          <a:p>
            <a:pPr marL="0" lvl="0" indent="0" algn="l" rtl="0">
              <a:lnSpc>
                <a:spcPct val="150000"/>
              </a:lnSpc>
              <a:spcBef>
                <a:spcPts val="0"/>
              </a:spcBef>
              <a:spcAft>
                <a:spcPts val="0"/>
              </a:spcAft>
              <a:buNone/>
            </a:pPr>
            <a:endParaRPr sz="14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45"/>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SVM  - </a:t>
            </a:r>
            <a:r>
              <a:rPr lang="en"/>
              <a:t>Gaussian RBF Kernel </a:t>
            </a:r>
            <a:endParaRPr/>
          </a:p>
        </p:txBody>
      </p:sp>
      <p:sp>
        <p:nvSpPr>
          <p:cNvPr id="1041" name="Google Shape;1041;p4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31</a:t>
            </a:fld>
            <a:endParaRPr/>
          </a:p>
        </p:txBody>
      </p:sp>
      <p:pic>
        <p:nvPicPr>
          <p:cNvPr id="1042" name="Google Shape;1042;p45"/>
          <p:cNvPicPr preferRelativeResize="0"/>
          <p:nvPr/>
        </p:nvPicPr>
        <p:blipFill>
          <a:blip r:embed="rId3">
            <a:alphaModFix/>
          </a:blip>
          <a:stretch>
            <a:fillRect/>
          </a:stretch>
        </p:blipFill>
        <p:spPr>
          <a:xfrm>
            <a:off x="553725" y="800100"/>
            <a:ext cx="3842050" cy="2959250"/>
          </a:xfrm>
          <a:prstGeom prst="rect">
            <a:avLst/>
          </a:prstGeom>
          <a:noFill/>
          <a:ln>
            <a:noFill/>
          </a:ln>
        </p:spPr>
      </p:pic>
      <p:pic>
        <p:nvPicPr>
          <p:cNvPr id="1043" name="Google Shape;1043;p45"/>
          <p:cNvPicPr preferRelativeResize="0"/>
          <p:nvPr/>
        </p:nvPicPr>
        <p:blipFill>
          <a:blip r:embed="rId4">
            <a:alphaModFix/>
          </a:blip>
          <a:stretch>
            <a:fillRect/>
          </a:stretch>
        </p:blipFill>
        <p:spPr>
          <a:xfrm>
            <a:off x="4727075" y="800100"/>
            <a:ext cx="3842050" cy="2951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6"/>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SVC parameters</a:t>
            </a:r>
            <a:endParaRPr/>
          </a:p>
        </p:txBody>
      </p:sp>
      <p:sp>
        <p:nvSpPr>
          <p:cNvPr id="1049" name="Google Shape;1049;p4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32</a:t>
            </a:fld>
            <a:endParaRPr/>
          </a:p>
        </p:txBody>
      </p:sp>
      <p:pic>
        <p:nvPicPr>
          <p:cNvPr id="1050" name="Google Shape;1050;p46"/>
          <p:cNvPicPr preferRelativeResize="0"/>
          <p:nvPr/>
        </p:nvPicPr>
        <p:blipFill>
          <a:blip r:embed="rId3">
            <a:alphaModFix/>
          </a:blip>
          <a:stretch>
            <a:fillRect/>
          </a:stretch>
        </p:blipFill>
        <p:spPr>
          <a:xfrm>
            <a:off x="595400" y="811450"/>
            <a:ext cx="3932463" cy="2963500"/>
          </a:xfrm>
          <a:prstGeom prst="rect">
            <a:avLst/>
          </a:prstGeom>
          <a:noFill/>
          <a:ln>
            <a:noFill/>
          </a:ln>
        </p:spPr>
      </p:pic>
      <p:sp>
        <p:nvSpPr>
          <p:cNvPr id="1051" name="Google Shape;1051;p46"/>
          <p:cNvSpPr txBox="1">
            <a:spLocks noGrp="1"/>
          </p:cNvSpPr>
          <p:nvPr>
            <p:ph type="title"/>
          </p:nvPr>
        </p:nvSpPr>
        <p:spPr>
          <a:xfrm>
            <a:off x="595400" y="3964700"/>
            <a:ext cx="41730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Smaller gamma  - stronger  regularization </a:t>
            </a:r>
            <a:endParaRPr sz="1800"/>
          </a:p>
          <a:p>
            <a:pPr marL="0" lvl="0" indent="0" algn="l" rtl="0">
              <a:spcBef>
                <a:spcPts val="0"/>
              </a:spcBef>
              <a:spcAft>
                <a:spcPts val="0"/>
              </a:spcAft>
              <a:buNone/>
            </a:pPr>
            <a:r>
              <a:rPr lang="en" sz="1800"/>
              <a:t>Large gamma tends to overfitting</a:t>
            </a:r>
            <a:endParaRPr sz="1800"/>
          </a:p>
        </p:txBody>
      </p:sp>
      <p:pic>
        <p:nvPicPr>
          <p:cNvPr id="1052" name="Google Shape;1052;p46"/>
          <p:cNvPicPr preferRelativeResize="0"/>
          <p:nvPr/>
        </p:nvPicPr>
        <p:blipFill>
          <a:blip r:embed="rId4">
            <a:alphaModFix/>
          </a:blip>
          <a:stretch>
            <a:fillRect/>
          </a:stretch>
        </p:blipFill>
        <p:spPr>
          <a:xfrm>
            <a:off x="4858525" y="811450"/>
            <a:ext cx="3897035" cy="2963500"/>
          </a:xfrm>
          <a:prstGeom prst="rect">
            <a:avLst/>
          </a:prstGeom>
          <a:noFill/>
          <a:ln>
            <a:noFill/>
          </a:ln>
        </p:spPr>
      </p:pic>
      <p:sp>
        <p:nvSpPr>
          <p:cNvPr id="1053" name="Google Shape;1053;p46"/>
          <p:cNvSpPr txBox="1">
            <a:spLocks noGrp="1"/>
          </p:cNvSpPr>
          <p:nvPr>
            <p:ph type="title"/>
          </p:nvPr>
        </p:nvSpPr>
        <p:spPr>
          <a:xfrm>
            <a:off x="4973975" y="4022025"/>
            <a:ext cx="35685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Smaller C  - stronger  regularization </a:t>
            </a:r>
            <a:endParaRPr sz="1800"/>
          </a:p>
          <a:p>
            <a:pPr marL="0" lvl="0" indent="0" algn="l" rtl="0">
              <a:spcBef>
                <a:spcPts val="0"/>
              </a:spcBef>
              <a:spcAft>
                <a:spcPts val="0"/>
              </a:spcAft>
              <a:buNone/>
            </a:pP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47"/>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SVM  - Polynomial Kernel </a:t>
            </a:r>
            <a:endParaRPr/>
          </a:p>
        </p:txBody>
      </p:sp>
      <p:sp>
        <p:nvSpPr>
          <p:cNvPr id="1059" name="Google Shape;1059;p4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33</a:t>
            </a:fld>
            <a:endParaRPr/>
          </a:p>
        </p:txBody>
      </p:sp>
      <p:pic>
        <p:nvPicPr>
          <p:cNvPr id="1060" name="Google Shape;1060;p47"/>
          <p:cNvPicPr preferRelativeResize="0"/>
          <p:nvPr/>
        </p:nvPicPr>
        <p:blipFill>
          <a:blip r:embed="rId3">
            <a:alphaModFix/>
          </a:blip>
          <a:stretch>
            <a:fillRect/>
          </a:stretch>
        </p:blipFill>
        <p:spPr>
          <a:xfrm>
            <a:off x="375707" y="1816271"/>
            <a:ext cx="3892353" cy="2972450"/>
          </a:xfrm>
          <a:prstGeom prst="rect">
            <a:avLst/>
          </a:prstGeom>
          <a:noFill/>
          <a:ln>
            <a:noFill/>
          </a:ln>
        </p:spPr>
      </p:pic>
      <p:pic>
        <p:nvPicPr>
          <p:cNvPr id="1061" name="Google Shape;1061;p47"/>
          <p:cNvPicPr preferRelativeResize="0"/>
          <p:nvPr/>
        </p:nvPicPr>
        <p:blipFill>
          <a:blip r:embed="rId4">
            <a:alphaModFix/>
          </a:blip>
          <a:stretch>
            <a:fillRect/>
          </a:stretch>
        </p:blipFill>
        <p:spPr>
          <a:xfrm>
            <a:off x="4548132" y="1816271"/>
            <a:ext cx="3929674" cy="2972449"/>
          </a:xfrm>
          <a:prstGeom prst="rect">
            <a:avLst/>
          </a:prstGeom>
          <a:noFill/>
          <a:ln>
            <a:noFill/>
          </a:ln>
        </p:spPr>
      </p:pic>
      <p:sp>
        <p:nvSpPr>
          <p:cNvPr id="1062" name="Google Shape;1062;p47"/>
          <p:cNvSpPr txBox="1">
            <a:spLocks noGrp="1"/>
          </p:cNvSpPr>
          <p:nvPr>
            <p:ph type="title"/>
          </p:nvPr>
        </p:nvSpPr>
        <p:spPr>
          <a:xfrm>
            <a:off x="394928" y="768650"/>
            <a:ext cx="7886923" cy="11782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lt1"/>
                </a:solidFill>
                <a:latin typeface="Titillium Web Light"/>
                <a:ea typeface="Titillium Web Light"/>
                <a:cs typeface="Titillium Web Light"/>
                <a:sym typeface="Titillium Web Light"/>
              </a:rPr>
              <a:t>from </a:t>
            </a:r>
            <a:r>
              <a:rPr lang="en" sz="1400" dirty="0" err="1">
                <a:solidFill>
                  <a:schemeClr val="lt1"/>
                </a:solidFill>
                <a:latin typeface="Titillium Web Light"/>
                <a:ea typeface="Titillium Web Light"/>
                <a:cs typeface="Titillium Web Light"/>
                <a:sym typeface="Titillium Web Light"/>
              </a:rPr>
              <a:t>sklearn.svm</a:t>
            </a:r>
            <a:r>
              <a:rPr lang="en" sz="1400" dirty="0">
                <a:solidFill>
                  <a:schemeClr val="lt1"/>
                </a:solidFill>
                <a:latin typeface="Titillium Web Light"/>
                <a:ea typeface="Titillium Web Light"/>
                <a:cs typeface="Titillium Web Light"/>
                <a:sym typeface="Titillium Web Light"/>
              </a:rPr>
              <a:t> import SVC</a:t>
            </a:r>
            <a:endParaRPr sz="1400" dirty="0">
              <a:solidFill>
                <a:schemeClr val="lt1"/>
              </a:solidFill>
              <a:latin typeface="Titillium Web Light"/>
              <a:ea typeface="Titillium Web Light"/>
              <a:cs typeface="Titillium Web Light"/>
              <a:sym typeface="Titillium Web Light"/>
            </a:endParaRPr>
          </a:p>
          <a:p>
            <a:pPr marL="0" lvl="0" indent="0" algn="l" rtl="0">
              <a:spcBef>
                <a:spcPts val="0"/>
              </a:spcBef>
              <a:spcAft>
                <a:spcPts val="0"/>
              </a:spcAft>
              <a:buNone/>
            </a:pPr>
            <a:r>
              <a:rPr lang="en" sz="1400" dirty="0" err="1">
                <a:solidFill>
                  <a:schemeClr val="lt1"/>
                </a:solidFill>
                <a:latin typeface="Titillium Web Light"/>
                <a:ea typeface="Titillium Web Light"/>
                <a:cs typeface="Titillium Web Light"/>
                <a:sym typeface="Titillium Web Light"/>
              </a:rPr>
              <a:t>clf</a:t>
            </a:r>
            <a:r>
              <a:rPr lang="en" sz="1400" dirty="0">
                <a:solidFill>
                  <a:schemeClr val="lt1"/>
                </a:solidFill>
                <a:latin typeface="Titillium Web Light"/>
                <a:ea typeface="Titillium Web Light"/>
                <a:cs typeface="Titillium Web Light"/>
                <a:sym typeface="Titillium Web Light"/>
              </a:rPr>
              <a:t> = SVC(kernel= 'poly').fit(X_mk8,y_train) # default=3)</a:t>
            </a:r>
            <a:endParaRPr sz="1400" dirty="0">
              <a:solidFill>
                <a:schemeClr val="lt1"/>
              </a:solidFill>
              <a:latin typeface="Titillium Web Light"/>
              <a:ea typeface="Titillium Web Light"/>
              <a:cs typeface="Titillium Web Light"/>
              <a:sym typeface="Titillium Web Light"/>
            </a:endParaRPr>
          </a:p>
          <a:p>
            <a:pPr marL="0" lvl="0" indent="0" algn="l" rtl="0">
              <a:spcBef>
                <a:spcPts val="0"/>
              </a:spcBef>
              <a:spcAft>
                <a:spcPts val="0"/>
              </a:spcAft>
              <a:buNone/>
            </a:pPr>
            <a:r>
              <a:rPr lang="en" sz="1400" dirty="0">
                <a:solidFill>
                  <a:schemeClr val="lt1"/>
                </a:solidFill>
                <a:latin typeface="Titillium Web Light"/>
                <a:ea typeface="Titillium Web Light"/>
                <a:cs typeface="Titillium Web Light"/>
                <a:sym typeface="Titillium Web Light"/>
              </a:rPr>
              <a:t>print("train accuracy= {:.3%}".format(</a:t>
            </a:r>
            <a:r>
              <a:rPr lang="en" sz="1400" dirty="0" err="1">
                <a:solidFill>
                  <a:schemeClr val="lt1"/>
                </a:solidFill>
                <a:latin typeface="Titillium Web Light"/>
                <a:ea typeface="Titillium Web Light"/>
                <a:cs typeface="Titillium Web Light"/>
                <a:sym typeface="Titillium Web Light"/>
              </a:rPr>
              <a:t>clf.score</a:t>
            </a:r>
            <a:r>
              <a:rPr lang="en" sz="1400" dirty="0">
                <a:solidFill>
                  <a:schemeClr val="lt1"/>
                </a:solidFill>
                <a:latin typeface="Titillium Web Light"/>
                <a:ea typeface="Titillium Web Light"/>
                <a:cs typeface="Titillium Web Light"/>
                <a:sym typeface="Titillium Web Light"/>
              </a:rPr>
              <a:t> (X_mk8,y_train)))</a:t>
            </a:r>
            <a:br>
              <a:rPr lang="en" sz="1400" dirty="0">
                <a:solidFill>
                  <a:schemeClr val="lt1"/>
                </a:solidFill>
                <a:latin typeface="Titillium Web Light"/>
                <a:ea typeface="Titillium Web Light"/>
                <a:cs typeface="Titillium Web Light"/>
                <a:sym typeface="Titillium Web Light"/>
              </a:rPr>
            </a:br>
            <a:r>
              <a:rPr lang="en" sz="1400" dirty="0">
                <a:solidFill>
                  <a:schemeClr val="lt1"/>
                </a:solidFill>
                <a:latin typeface="Titillium Web Light"/>
                <a:ea typeface="Titillium Web Light"/>
                <a:cs typeface="Titillium Web Light"/>
                <a:sym typeface="Titillium Web Light"/>
              </a:rPr>
              <a:t># train accuracy= 72.500%</a:t>
            </a:r>
            <a:endParaRPr sz="1400" dirty="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48"/>
          <p:cNvSpPr txBox="1">
            <a:spLocks noGrp="1"/>
          </p:cNvSpPr>
          <p:nvPr>
            <p:ph type="title"/>
          </p:nvPr>
        </p:nvSpPr>
        <p:spPr>
          <a:xfrm>
            <a:off x="739700" y="11874"/>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SVM  vs Logistic Regression</a:t>
            </a:r>
            <a:endParaRPr/>
          </a:p>
        </p:txBody>
      </p:sp>
      <p:sp>
        <p:nvSpPr>
          <p:cNvPr id="1068" name="Google Shape;1068;p48"/>
          <p:cNvSpPr txBox="1">
            <a:spLocks noGrp="1"/>
          </p:cNvSpPr>
          <p:nvPr>
            <p:ph type="sldNum" idx="12"/>
          </p:nvPr>
        </p:nvSpPr>
        <p:spPr>
          <a:xfrm>
            <a:off x="8586600" y="0"/>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1069" name="Google Shape;1069;p48"/>
          <p:cNvSpPr txBox="1">
            <a:spLocks noGrp="1"/>
          </p:cNvSpPr>
          <p:nvPr>
            <p:ph type="title"/>
          </p:nvPr>
        </p:nvSpPr>
        <p:spPr>
          <a:xfrm>
            <a:off x="790100" y="830950"/>
            <a:ext cx="6712200" cy="32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If n &gt;&gt; m  	(e.g. n=10,000, m=10-1,000)		</a:t>
            </a:r>
            <a:endParaRPr sz="1800"/>
          </a:p>
          <a:p>
            <a:pPr marL="457200" lvl="0" indent="0" algn="l" rtl="0">
              <a:spcBef>
                <a:spcPts val="0"/>
              </a:spcBef>
              <a:spcAft>
                <a:spcPts val="0"/>
              </a:spcAft>
              <a:buNone/>
            </a:pPr>
            <a:r>
              <a:rPr lang="en" sz="1800"/>
              <a:t>Use Logistic Regression or </a:t>
            </a:r>
            <a:r>
              <a:rPr lang="en" sz="1800">
                <a:solidFill>
                  <a:schemeClr val="lt1"/>
                </a:solidFill>
              </a:rPr>
              <a:t>SVM linear kernel</a:t>
            </a:r>
            <a:endParaRPr sz="1800"/>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 sz="1800">
                <a:solidFill>
                  <a:schemeClr val="lt1"/>
                </a:solidFill>
              </a:rPr>
              <a:t>If n is small  m is intermediate (e.g. n=1-1,000, m=10-10,000)		 </a:t>
            </a:r>
            <a:endParaRPr sz="1800">
              <a:solidFill>
                <a:schemeClr val="lt1"/>
              </a:solidFill>
            </a:endParaRPr>
          </a:p>
          <a:p>
            <a:pPr marL="457200" lvl="0" indent="0" algn="l" rtl="0">
              <a:spcBef>
                <a:spcPts val="0"/>
              </a:spcBef>
              <a:spcAft>
                <a:spcPts val="0"/>
              </a:spcAft>
              <a:buNone/>
            </a:pPr>
            <a:r>
              <a:rPr lang="en" sz="1800">
                <a:solidFill>
                  <a:schemeClr val="lt1"/>
                </a:solidFill>
              </a:rPr>
              <a:t>Use SVM Gaussian Kernel</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 sz="1800">
                <a:solidFill>
                  <a:schemeClr val="lt1"/>
                </a:solidFill>
              </a:rPr>
              <a:t>If n is small  m is large  (e.g. n=1-1,000, m=50,000+)</a:t>
            </a:r>
            <a:endParaRPr sz="1800">
              <a:solidFill>
                <a:schemeClr val="lt1"/>
              </a:solidFill>
            </a:endParaRPr>
          </a:p>
          <a:p>
            <a:pPr marL="0" lvl="0" indent="0" algn="l" rtl="0">
              <a:spcBef>
                <a:spcPts val="0"/>
              </a:spcBef>
              <a:spcAft>
                <a:spcPts val="0"/>
              </a:spcAft>
              <a:buNone/>
            </a:pPr>
            <a:r>
              <a:rPr lang="en" sz="1800">
                <a:solidFill>
                  <a:schemeClr val="lt1"/>
                </a:solidFill>
              </a:rPr>
              <a:t>	Add more features (e.g. polynomial) </a:t>
            </a:r>
            <a:endParaRPr sz="1800">
              <a:solidFill>
                <a:schemeClr val="lt1"/>
              </a:solidFill>
            </a:endParaRPr>
          </a:p>
          <a:p>
            <a:pPr marL="0" lvl="0" indent="457200" algn="l" rtl="0">
              <a:spcBef>
                <a:spcPts val="0"/>
              </a:spcBef>
              <a:spcAft>
                <a:spcPts val="0"/>
              </a:spcAft>
              <a:buClr>
                <a:schemeClr val="dk1"/>
              </a:buClr>
              <a:buSzPts val="1100"/>
              <a:buFont typeface="Arial"/>
              <a:buNone/>
            </a:pPr>
            <a:r>
              <a:rPr lang="en" sz="1800">
                <a:solidFill>
                  <a:schemeClr val="lt1"/>
                </a:solidFill>
              </a:rPr>
              <a:t>and use Logistic Regression or SVM linear kernel</a:t>
            </a:r>
            <a:endParaRPr sz="1800">
              <a:solidFill>
                <a:schemeClr val="lt1"/>
              </a:solidFill>
            </a:endParaRPr>
          </a:p>
          <a:p>
            <a:pPr marL="0" lvl="0" indent="0" algn="l" rtl="0">
              <a:spcBef>
                <a:spcPts val="0"/>
              </a:spcBef>
              <a:spcAft>
                <a:spcPts val="0"/>
              </a:spcAft>
              <a:buNone/>
            </a:pPr>
            <a:endParaRPr sz="1800"/>
          </a:p>
          <a:p>
            <a:pPr marL="0" lvl="0" indent="0" algn="l" rtl="0">
              <a:spcBef>
                <a:spcPts val="0"/>
              </a:spcBef>
              <a:spcAft>
                <a:spcPts val="0"/>
              </a:spcAft>
              <a:buNone/>
            </a:pPr>
            <a:r>
              <a:rPr lang="en" sz="1800"/>
              <a:t>(Neural Network handles all cases but slower in training )</a:t>
            </a:r>
            <a:endParaRPr sz="1800"/>
          </a:p>
          <a:p>
            <a:pPr marL="0" lvl="0" indent="0" algn="l" rtl="0">
              <a:spcBef>
                <a:spcPts val="0"/>
              </a:spcBef>
              <a:spcAft>
                <a:spcPts val="0"/>
              </a:spcAft>
              <a:buNone/>
            </a:pPr>
            <a:endParaRPr sz="1400"/>
          </a:p>
        </p:txBody>
      </p:sp>
      <p:pic>
        <p:nvPicPr>
          <p:cNvPr id="1070" name="Google Shape;1070;p48"/>
          <p:cNvPicPr preferRelativeResize="0"/>
          <p:nvPr/>
        </p:nvPicPr>
        <p:blipFill>
          <a:blip r:embed="rId3">
            <a:alphaModFix/>
          </a:blip>
          <a:stretch>
            <a:fillRect/>
          </a:stretch>
        </p:blipFill>
        <p:spPr>
          <a:xfrm>
            <a:off x="7205600" y="3180050"/>
            <a:ext cx="1381000" cy="1381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35</a:t>
            </a:fld>
            <a:endParaRPr/>
          </a:p>
        </p:txBody>
      </p:sp>
      <p:sp>
        <p:nvSpPr>
          <p:cNvPr id="1076" name="Google Shape;1076;p49"/>
          <p:cNvSpPr txBox="1">
            <a:spLocks noGrp="1"/>
          </p:cNvSpPr>
          <p:nvPr>
            <p:ph type="title"/>
          </p:nvPr>
        </p:nvSpPr>
        <p:spPr>
          <a:xfrm>
            <a:off x="5063000" y="1084471"/>
            <a:ext cx="3985200" cy="31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i="1"/>
              <a:t>Best Buy Viagra Generic Online</a:t>
            </a:r>
            <a:endParaRPr sz="1800" i="1"/>
          </a:p>
          <a:p>
            <a:pPr marL="0" lvl="0" indent="0" algn="l" rtl="0">
              <a:spcBef>
                <a:spcPts val="0"/>
              </a:spcBef>
              <a:spcAft>
                <a:spcPts val="0"/>
              </a:spcAft>
              <a:buNone/>
            </a:pPr>
            <a:endParaRPr sz="1800" i="1"/>
          </a:p>
          <a:p>
            <a:pPr marL="0" lvl="0" indent="0" algn="l" rtl="0">
              <a:spcBef>
                <a:spcPts val="0"/>
              </a:spcBef>
              <a:spcAft>
                <a:spcPts val="0"/>
              </a:spcAft>
              <a:buNone/>
            </a:pPr>
            <a:r>
              <a:rPr lang="en" sz="1800" i="1"/>
              <a:t>Viagra 100mg x 60 Pills $125, Free Pills &amp; Reorder Discount, Top Selling 100% Quality &amp; Satisfaction guaranteed!</a:t>
            </a:r>
            <a:endParaRPr sz="1800" i="1"/>
          </a:p>
          <a:p>
            <a:pPr marL="0" lvl="0" indent="0" algn="l" rtl="0">
              <a:spcBef>
                <a:spcPts val="0"/>
              </a:spcBef>
              <a:spcAft>
                <a:spcPts val="0"/>
              </a:spcAft>
              <a:buNone/>
            </a:pPr>
            <a:endParaRPr sz="1800" i="1"/>
          </a:p>
          <a:p>
            <a:pPr marL="0" lvl="0" indent="0" algn="l" rtl="0">
              <a:spcBef>
                <a:spcPts val="0"/>
              </a:spcBef>
              <a:spcAft>
                <a:spcPts val="0"/>
              </a:spcAft>
              <a:buNone/>
            </a:pPr>
            <a:r>
              <a:rPr lang="en" sz="1800" i="1"/>
              <a:t>We accept VISA, Master &amp; E-Check Payments, 90000+ Satisfied Customers!</a:t>
            </a:r>
            <a:endParaRPr sz="1800" i="1"/>
          </a:p>
          <a:p>
            <a:pPr marL="0" lvl="0" indent="0" algn="l" rtl="0">
              <a:spcBef>
                <a:spcPts val="0"/>
              </a:spcBef>
              <a:spcAft>
                <a:spcPts val="0"/>
              </a:spcAft>
              <a:buNone/>
            </a:pPr>
            <a:r>
              <a:rPr lang="en" sz="1800" i="1"/>
              <a:t>http://medphysitcstech.ru</a:t>
            </a:r>
            <a:endParaRPr sz="1800" i="1"/>
          </a:p>
        </p:txBody>
      </p:sp>
      <p:pic>
        <p:nvPicPr>
          <p:cNvPr id="1077" name="Google Shape;1077;p49"/>
          <p:cNvPicPr preferRelativeResize="0"/>
          <p:nvPr/>
        </p:nvPicPr>
        <p:blipFill>
          <a:blip r:embed="rId3">
            <a:alphaModFix/>
          </a:blip>
          <a:stretch>
            <a:fillRect/>
          </a:stretch>
        </p:blipFill>
        <p:spPr>
          <a:xfrm>
            <a:off x="534900" y="1613150"/>
            <a:ext cx="4174276" cy="1885150"/>
          </a:xfrm>
          <a:prstGeom prst="rect">
            <a:avLst/>
          </a:prstGeom>
          <a:noFill/>
          <a:ln>
            <a:noFill/>
          </a:ln>
        </p:spPr>
      </p:pic>
      <p:sp>
        <p:nvSpPr>
          <p:cNvPr id="1078" name="Google Shape;1078;p49"/>
          <p:cNvSpPr txBox="1">
            <a:spLocks noGrp="1"/>
          </p:cNvSpPr>
          <p:nvPr>
            <p:ph type="title"/>
          </p:nvPr>
        </p:nvSpPr>
        <p:spPr>
          <a:xfrm>
            <a:off x="230100" y="253900"/>
            <a:ext cx="4604100" cy="5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rPr>
              <a:t>Spam/Non-Spam classification</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50"/>
          <p:cNvSpPr txBox="1">
            <a:spLocks noGrp="1"/>
          </p:cNvSpPr>
          <p:nvPr>
            <p:ph type="ctrTitle"/>
          </p:nvPr>
        </p:nvSpPr>
        <p:spPr>
          <a:xfrm>
            <a:off x="570500" y="820650"/>
            <a:ext cx="6197400" cy="2829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800">
              <a:latin typeface="Titillium Web Light"/>
              <a:ea typeface="Titillium Web Light"/>
              <a:cs typeface="Titillium Web Light"/>
              <a:sym typeface="Titillium Web Light"/>
            </a:endParaRPr>
          </a:p>
          <a:p>
            <a:pPr marL="457200" lvl="0" indent="-381000" algn="l" rtl="0">
              <a:lnSpc>
                <a:spcPct val="150000"/>
              </a:lnSpc>
              <a:spcBef>
                <a:spcPts val="0"/>
              </a:spcBef>
              <a:spcAft>
                <a:spcPts val="0"/>
              </a:spcAft>
              <a:buSzPts val="2400"/>
              <a:buFont typeface="Titillium Web Light"/>
              <a:buChar char="●"/>
            </a:pPr>
            <a:r>
              <a:rPr lang="en" sz="2400">
                <a:solidFill>
                  <a:schemeClr val="lt1"/>
                </a:solidFill>
                <a:latin typeface="Titillium Web Light"/>
                <a:ea typeface="Titillium Web Light"/>
                <a:cs typeface="Titillium Web Light"/>
                <a:sym typeface="Titillium Web Light"/>
              </a:rPr>
              <a:t>Use sklearn.datasets.load_iris</a:t>
            </a:r>
            <a:r>
              <a:rPr lang="en" sz="2400">
                <a:latin typeface="Titillium Web Light"/>
                <a:ea typeface="Titillium Web Light"/>
                <a:cs typeface="Titillium Web Light"/>
                <a:sym typeface="Titillium Web Light"/>
              </a:rPr>
              <a:t> </a:t>
            </a:r>
            <a:r>
              <a:rPr lang="en" sz="2400">
                <a:solidFill>
                  <a:schemeClr val="lt1"/>
                </a:solidFill>
                <a:latin typeface="Titillium Web Light"/>
                <a:ea typeface="Titillium Web Light"/>
                <a:cs typeface="Titillium Web Light"/>
                <a:sym typeface="Titillium Web Light"/>
              </a:rPr>
              <a:t>and apply </a:t>
            </a:r>
            <a:r>
              <a:rPr lang="en" sz="2400">
                <a:latin typeface="Titillium Web Light"/>
                <a:ea typeface="Titillium Web Light"/>
                <a:cs typeface="Titillium Web Light"/>
                <a:sym typeface="Titillium Web Light"/>
              </a:rPr>
              <a:t>SVM with linear, rbf and poly kernels  </a:t>
            </a:r>
            <a:endParaRPr sz="2400">
              <a:latin typeface="Titillium Web Light"/>
              <a:ea typeface="Titillium Web Light"/>
              <a:cs typeface="Titillium Web Light"/>
              <a:sym typeface="Titillium Web Light"/>
            </a:endParaRPr>
          </a:p>
          <a:p>
            <a:pPr marL="457200" lvl="0" indent="-381000" algn="l" rtl="0">
              <a:lnSpc>
                <a:spcPct val="150000"/>
              </a:lnSpc>
              <a:spcBef>
                <a:spcPts val="0"/>
              </a:spcBef>
              <a:spcAft>
                <a:spcPts val="0"/>
              </a:spcAft>
              <a:buSzPts val="2400"/>
              <a:buFont typeface="Titillium Web Light"/>
              <a:buChar char="●"/>
            </a:pPr>
            <a:r>
              <a:rPr lang="en" sz="2400">
                <a:latin typeface="Titillium Web Light"/>
                <a:ea typeface="Titillium Web Light"/>
                <a:cs typeface="Titillium Web Light"/>
                <a:sym typeface="Titillium Web Light"/>
              </a:rPr>
              <a:t>Follow by guide and complete the Spam/Non-Spam classifier </a:t>
            </a:r>
            <a:endParaRPr sz="2400">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endParaRPr sz="1800">
              <a:latin typeface="Titillium Web Light"/>
              <a:ea typeface="Titillium Web Light"/>
              <a:cs typeface="Titillium Web Light"/>
              <a:sym typeface="Titillium Web Light"/>
            </a:endParaRPr>
          </a:p>
          <a:p>
            <a:pPr marL="457200" lvl="0" indent="0" algn="l" rtl="0">
              <a:lnSpc>
                <a:spcPct val="150000"/>
              </a:lnSpc>
              <a:spcBef>
                <a:spcPts val="0"/>
              </a:spcBef>
              <a:spcAft>
                <a:spcPts val="0"/>
              </a:spcAft>
              <a:buNone/>
            </a:pPr>
            <a:endParaRPr sz="1800">
              <a:latin typeface="Titillium Web Light"/>
              <a:ea typeface="Titillium Web Light"/>
              <a:cs typeface="Titillium Web Light"/>
              <a:sym typeface="Titillium Web Light"/>
            </a:endParaRPr>
          </a:p>
        </p:txBody>
      </p:sp>
      <p:sp>
        <p:nvSpPr>
          <p:cNvPr id="1084" name="Google Shape;1084;p50"/>
          <p:cNvSpPr txBox="1">
            <a:spLocks noGrp="1"/>
          </p:cNvSpPr>
          <p:nvPr>
            <p:ph type="title" idx="4294967295"/>
          </p:nvPr>
        </p:nvSpPr>
        <p:spPr>
          <a:xfrm>
            <a:off x="5089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tillium Web Light"/>
                <a:ea typeface="Titillium Web Light"/>
                <a:cs typeface="Titillium Web Light"/>
                <a:sym typeface="Titillium Web Light"/>
              </a:rPr>
              <a:t>Home Task</a:t>
            </a:r>
            <a:endParaRPr>
              <a:latin typeface="Titillium Web Light"/>
              <a:ea typeface="Titillium Web Light"/>
              <a:cs typeface="Titillium Web Light"/>
              <a:sym typeface="Titillium Web Light"/>
            </a:endParaRPr>
          </a:p>
        </p:txBody>
      </p:sp>
      <p:pic>
        <p:nvPicPr>
          <p:cNvPr id="1085" name="Google Shape;1085;p50"/>
          <p:cNvPicPr preferRelativeResize="0"/>
          <p:nvPr/>
        </p:nvPicPr>
        <p:blipFill>
          <a:blip r:embed="rId3">
            <a:alphaModFix/>
          </a:blip>
          <a:stretch>
            <a:fillRect/>
          </a:stretch>
        </p:blipFill>
        <p:spPr>
          <a:xfrm>
            <a:off x="6664050" y="1490849"/>
            <a:ext cx="1963525" cy="193210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5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37</a:t>
            </a:fld>
            <a:endParaRPr/>
          </a:p>
        </p:txBody>
      </p:sp>
      <p:sp>
        <p:nvSpPr>
          <p:cNvPr id="1091" name="Google Shape;1091;p51"/>
          <p:cNvSpPr txBox="1">
            <a:spLocks noGrp="1"/>
          </p:cNvSpPr>
          <p:nvPr>
            <p:ph type="title"/>
          </p:nvPr>
        </p:nvSpPr>
        <p:spPr>
          <a:xfrm>
            <a:off x="508900"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tillium Web Light"/>
                <a:ea typeface="Titillium Web Light"/>
                <a:cs typeface="Titillium Web Light"/>
                <a:sym typeface="Titillium Web Light"/>
              </a:rPr>
              <a:t>Learn more</a:t>
            </a:r>
            <a:endParaRPr>
              <a:latin typeface="Titillium Web Light"/>
              <a:ea typeface="Titillium Web Light"/>
              <a:cs typeface="Titillium Web Light"/>
              <a:sym typeface="Titillium Web Light"/>
            </a:endParaRPr>
          </a:p>
        </p:txBody>
      </p:sp>
      <p:sp>
        <p:nvSpPr>
          <p:cNvPr id="1092" name="Google Shape;1092;p51"/>
          <p:cNvSpPr/>
          <p:nvPr/>
        </p:nvSpPr>
        <p:spPr>
          <a:xfrm>
            <a:off x="801700" y="832650"/>
            <a:ext cx="7185900" cy="390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Machine Learning (free of charge)</a:t>
            </a:r>
            <a:endParaRPr>
              <a:solidFill>
                <a:schemeClr val="dk1"/>
              </a:solidFill>
            </a:endParaRPr>
          </a:p>
          <a:p>
            <a:pPr marL="0" lvl="0" indent="0" algn="l" rtl="0">
              <a:spcBef>
                <a:spcPts val="0"/>
              </a:spcBef>
              <a:spcAft>
                <a:spcPts val="0"/>
              </a:spcAft>
              <a:buNone/>
            </a:pPr>
            <a:r>
              <a:rPr lang="en" u="sng">
                <a:solidFill>
                  <a:schemeClr val="hlink"/>
                </a:solidFill>
                <a:hlinkClick r:id="rId3"/>
              </a:rPr>
              <a:t>https://www.coursera.org/learn/machine-learning/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Applied Machine Learning in Python</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4"/>
              </a:rPr>
              <a:t>https://www.coursera.org/learn/python-machine-learning</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sklearn.svm.LinearSVC</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5"/>
              </a:rPr>
              <a:t>https://scikit-learn.org/stable/modules/generated/sklearn.svm.LinearSVC.html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sklearn.svm.SVC</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6"/>
              </a:rPr>
              <a:t>https://scikit-learn.org/stable/modules/generated/sklearn.svm.SVC.html</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Python - Stemming Algorithms</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7"/>
              </a:rPr>
              <a:t>https://www.tutorialspoint.com/python/python_stemming_algorithms.htm</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Radial basis function kernel</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8"/>
              </a:rPr>
              <a:t>https://en.wikipedia.org/wiki/Radial_basis_function_kernel</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52"/>
          <p:cNvSpPr txBox="1">
            <a:spLocks noGrp="1"/>
          </p:cNvSpPr>
          <p:nvPr>
            <p:ph type="title"/>
          </p:nvPr>
        </p:nvSpPr>
        <p:spPr>
          <a:xfrm>
            <a:off x="305075" y="1402775"/>
            <a:ext cx="4518600" cy="27399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SzPts val="2400"/>
              <a:buFont typeface="Titillium Web Light"/>
              <a:buChar char="●"/>
            </a:pPr>
            <a:r>
              <a:rPr lang="en" sz="2400">
                <a:latin typeface="Titillium Web Light"/>
                <a:ea typeface="Titillium Web Light"/>
                <a:cs typeface="Titillium Web Light"/>
                <a:sym typeface="Titillium Web Light"/>
              </a:rPr>
              <a:t>Classical neural networks</a:t>
            </a:r>
            <a:endParaRPr sz="2400">
              <a:latin typeface="Titillium Web Light"/>
              <a:ea typeface="Titillium Web Light"/>
              <a:cs typeface="Titillium Web Light"/>
              <a:sym typeface="Titillium Web Light"/>
            </a:endParaRPr>
          </a:p>
          <a:p>
            <a:pPr marL="457200" lvl="0" indent="-381000" algn="l" rtl="0">
              <a:lnSpc>
                <a:spcPct val="200000"/>
              </a:lnSpc>
              <a:spcBef>
                <a:spcPts val="0"/>
              </a:spcBef>
              <a:spcAft>
                <a:spcPts val="0"/>
              </a:spcAft>
              <a:buSzPts val="2400"/>
              <a:buFont typeface="Titillium Web Light"/>
              <a:buChar char="●"/>
            </a:pPr>
            <a:r>
              <a:rPr lang="en" sz="2400">
                <a:latin typeface="Titillium Web Light"/>
                <a:ea typeface="Titillium Web Light"/>
                <a:cs typeface="Titillium Web Light"/>
                <a:sym typeface="Titillium Web Light"/>
              </a:rPr>
              <a:t>Handwritten digits recognition</a:t>
            </a:r>
            <a:endParaRPr sz="2400">
              <a:latin typeface="Titillium Web Light"/>
              <a:ea typeface="Titillium Web Light"/>
              <a:cs typeface="Titillium Web Light"/>
              <a:sym typeface="Titillium Web Light"/>
            </a:endParaRPr>
          </a:p>
        </p:txBody>
      </p:sp>
      <p:pic>
        <p:nvPicPr>
          <p:cNvPr id="1098" name="Google Shape;1098;p52"/>
          <p:cNvPicPr preferRelativeResize="0"/>
          <p:nvPr/>
        </p:nvPicPr>
        <p:blipFill>
          <a:blip r:embed="rId3">
            <a:alphaModFix/>
          </a:blip>
          <a:stretch>
            <a:fillRect/>
          </a:stretch>
        </p:blipFill>
        <p:spPr>
          <a:xfrm>
            <a:off x="5861900" y="748000"/>
            <a:ext cx="2431675" cy="3647500"/>
          </a:xfrm>
          <a:prstGeom prst="rect">
            <a:avLst/>
          </a:prstGeom>
          <a:noFill/>
          <a:ln>
            <a:noFill/>
          </a:ln>
        </p:spPr>
      </p:pic>
      <p:sp>
        <p:nvSpPr>
          <p:cNvPr id="1099" name="Google Shape;1099;p5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38</a:t>
            </a:fld>
            <a:endParaRPr/>
          </a:p>
        </p:txBody>
      </p:sp>
      <p:sp>
        <p:nvSpPr>
          <p:cNvPr id="1100" name="Google Shape;1100;p52"/>
          <p:cNvSpPr txBox="1">
            <a:spLocks noGrp="1"/>
          </p:cNvSpPr>
          <p:nvPr>
            <p:ph type="title"/>
          </p:nvPr>
        </p:nvSpPr>
        <p:spPr>
          <a:xfrm>
            <a:off x="564875" y="285025"/>
            <a:ext cx="4258800" cy="7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Lesson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5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39</a:t>
            </a:fld>
            <a:endParaRPr/>
          </a:p>
        </p:txBody>
      </p:sp>
      <p:sp>
        <p:nvSpPr>
          <p:cNvPr id="1106" name="Google Shape;1106;p53"/>
          <p:cNvSpPr txBox="1">
            <a:spLocks noGrp="1"/>
          </p:cNvSpPr>
          <p:nvPr>
            <p:ph type="title" idx="4294967295"/>
          </p:nvPr>
        </p:nvSpPr>
        <p:spPr>
          <a:xfrm>
            <a:off x="785700" y="535925"/>
            <a:ext cx="3293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1107" name="Google Shape;1107;p53"/>
          <p:cNvSpPr txBox="1">
            <a:spLocks noGrp="1"/>
          </p:cNvSpPr>
          <p:nvPr>
            <p:ph type="body" idx="4294967295"/>
          </p:nvPr>
        </p:nvSpPr>
        <p:spPr>
          <a:xfrm>
            <a:off x="5598525" y="2964775"/>
            <a:ext cx="2585700" cy="745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Any questions?</a:t>
            </a:r>
            <a:endParaRPr b="1"/>
          </a:p>
          <a:p>
            <a:pPr marL="457200" lvl="0" indent="0" algn="l" rtl="0">
              <a:spcBef>
                <a:spcPts val="600"/>
              </a:spcBef>
              <a:spcAft>
                <a:spcPts val="0"/>
              </a:spcAft>
              <a:buNone/>
            </a:pPr>
            <a:endParaRPr/>
          </a:p>
        </p:txBody>
      </p:sp>
      <p:pic>
        <p:nvPicPr>
          <p:cNvPr id="1108" name="Google Shape;1108;p53"/>
          <p:cNvPicPr preferRelativeResize="0"/>
          <p:nvPr/>
        </p:nvPicPr>
        <p:blipFill>
          <a:blip r:embed="rId3">
            <a:alphaModFix/>
          </a:blip>
          <a:stretch>
            <a:fillRect/>
          </a:stretch>
        </p:blipFill>
        <p:spPr>
          <a:xfrm>
            <a:off x="537975" y="1939875"/>
            <a:ext cx="4694451" cy="263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4</a:t>
            </a:fld>
            <a:endParaRPr/>
          </a:p>
        </p:txBody>
      </p:sp>
      <p:sp>
        <p:nvSpPr>
          <p:cNvPr id="803" name="Google Shape;803;p18"/>
          <p:cNvSpPr txBox="1">
            <a:spLocks noGrp="1"/>
          </p:cNvSpPr>
          <p:nvPr>
            <p:ph type="body" idx="4294967295"/>
          </p:nvPr>
        </p:nvSpPr>
        <p:spPr>
          <a:xfrm>
            <a:off x="299825" y="773450"/>
            <a:ext cx="3521700" cy="563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800">
                <a:latin typeface="Titillium Web Light"/>
                <a:ea typeface="Titillium Web Light"/>
                <a:cs typeface="Titillium Web Light"/>
                <a:sym typeface="Titillium Web Light"/>
              </a:rPr>
              <a:t>Logistic Regression:</a:t>
            </a:r>
            <a:endParaRPr sz="1800"/>
          </a:p>
        </p:txBody>
      </p:sp>
      <p:sp>
        <p:nvSpPr>
          <p:cNvPr id="804" name="Google Shape;804;p18"/>
          <p:cNvSpPr txBox="1">
            <a:spLocks noGrp="1"/>
          </p:cNvSpPr>
          <p:nvPr>
            <p:ph type="body" idx="4294967295"/>
          </p:nvPr>
        </p:nvSpPr>
        <p:spPr>
          <a:xfrm>
            <a:off x="258875" y="3106400"/>
            <a:ext cx="3521700" cy="563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800">
                <a:latin typeface="Titillium Web Light"/>
                <a:ea typeface="Titillium Web Light"/>
                <a:cs typeface="Titillium Web Light"/>
                <a:sym typeface="Titillium Web Light"/>
              </a:rPr>
              <a:t>SVM (no probabilities just 1 or 0):</a:t>
            </a:r>
            <a:endParaRPr sz="1800"/>
          </a:p>
        </p:txBody>
      </p:sp>
      <p:pic>
        <p:nvPicPr>
          <p:cNvPr id="805" name="Google Shape;805;p18"/>
          <p:cNvPicPr preferRelativeResize="0"/>
          <p:nvPr/>
        </p:nvPicPr>
        <p:blipFill>
          <a:blip r:embed="rId3">
            <a:alphaModFix/>
          </a:blip>
          <a:stretch>
            <a:fillRect/>
          </a:stretch>
        </p:blipFill>
        <p:spPr>
          <a:xfrm>
            <a:off x="4582400" y="2131987"/>
            <a:ext cx="3268501" cy="742625"/>
          </a:xfrm>
          <a:prstGeom prst="rect">
            <a:avLst/>
          </a:prstGeom>
          <a:noFill/>
          <a:ln>
            <a:noFill/>
          </a:ln>
        </p:spPr>
      </p:pic>
      <p:pic>
        <p:nvPicPr>
          <p:cNvPr id="806" name="Google Shape;806;p18"/>
          <p:cNvPicPr preferRelativeResize="0"/>
          <p:nvPr/>
        </p:nvPicPr>
        <p:blipFill>
          <a:blip r:embed="rId4">
            <a:alphaModFix/>
          </a:blip>
          <a:stretch>
            <a:fillRect/>
          </a:stretch>
        </p:blipFill>
        <p:spPr>
          <a:xfrm>
            <a:off x="944825" y="1233075"/>
            <a:ext cx="4587124" cy="849475"/>
          </a:xfrm>
          <a:prstGeom prst="rect">
            <a:avLst/>
          </a:prstGeom>
          <a:noFill/>
          <a:ln>
            <a:noFill/>
          </a:ln>
        </p:spPr>
      </p:pic>
      <p:pic>
        <p:nvPicPr>
          <p:cNvPr id="807" name="Google Shape;807;p18"/>
          <p:cNvPicPr preferRelativeResize="0"/>
          <p:nvPr/>
        </p:nvPicPr>
        <p:blipFill>
          <a:blip r:embed="rId5">
            <a:alphaModFix/>
          </a:blip>
          <a:stretch>
            <a:fillRect/>
          </a:stretch>
        </p:blipFill>
        <p:spPr>
          <a:xfrm>
            <a:off x="944825" y="2131963"/>
            <a:ext cx="2306950" cy="643800"/>
          </a:xfrm>
          <a:prstGeom prst="rect">
            <a:avLst/>
          </a:prstGeom>
          <a:noFill/>
          <a:ln>
            <a:noFill/>
          </a:ln>
        </p:spPr>
      </p:pic>
      <p:pic>
        <p:nvPicPr>
          <p:cNvPr id="808" name="Google Shape;808;p18"/>
          <p:cNvPicPr preferRelativeResize="0"/>
          <p:nvPr/>
        </p:nvPicPr>
        <p:blipFill>
          <a:blip r:embed="rId6">
            <a:alphaModFix/>
          </a:blip>
          <a:stretch>
            <a:fillRect/>
          </a:stretch>
        </p:blipFill>
        <p:spPr>
          <a:xfrm>
            <a:off x="6161450" y="1392688"/>
            <a:ext cx="1427300" cy="338225"/>
          </a:xfrm>
          <a:prstGeom prst="rect">
            <a:avLst/>
          </a:prstGeom>
          <a:noFill/>
          <a:ln>
            <a:noFill/>
          </a:ln>
        </p:spPr>
      </p:pic>
      <p:pic>
        <p:nvPicPr>
          <p:cNvPr id="809" name="Google Shape;809;p18"/>
          <p:cNvPicPr preferRelativeResize="0"/>
          <p:nvPr/>
        </p:nvPicPr>
        <p:blipFill>
          <a:blip r:embed="rId7">
            <a:alphaModFix/>
          </a:blip>
          <a:stretch>
            <a:fillRect/>
          </a:stretch>
        </p:blipFill>
        <p:spPr>
          <a:xfrm>
            <a:off x="890250" y="3551150"/>
            <a:ext cx="2878797" cy="849475"/>
          </a:xfrm>
          <a:prstGeom prst="rect">
            <a:avLst/>
          </a:prstGeom>
          <a:noFill/>
          <a:ln>
            <a:noFill/>
          </a:ln>
        </p:spPr>
      </p:pic>
      <p:sp>
        <p:nvSpPr>
          <p:cNvPr id="810" name="Google Shape;810;p18"/>
          <p:cNvSpPr txBox="1">
            <a:spLocks noGrp="1"/>
          </p:cNvSpPr>
          <p:nvPr>
            <p:ph type="title"/>
          </p:nvPr>
        </p:nvSpPr>
        <p:spPr>
          <a:xfrm>
            <a:off x="542825" y="76874"/>
            <a:ext cx="3985200" cy="64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SVM Hypothesis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5</a:t>
            </a:fld>
            <a:endParaRPr/>
          </a:p>
        </p:txBody>
      </p:sp>
      <p:pic>
        <p:nvPicPr>
          <p:cNvPr id="816" name="Google Shape;816;p19"/>
          <p:cNvPicPr preferRelativeResize="0"/>
          <p:nvPr/>
        </p:nvPicPr>
        <p:blipFill>
          <a:blip r:embed="rId3">
            <a:alphaModFix/>
          </a:blip>
          <a:stretch>
            <a:fillRect/>
          </a:stretch>
        </p:blipFill>
        <p:spPr>
          <a:xfrm>
            <a:off x="409225" y="2634600"/>
            <a:ext cx="3985201" cy="484198"/>
          </a:xfrm>
          <a:prstGeom prst="rect">
            <a:avLst/>
          </a:prstGeom>
          <a:noFill/>
          <a:ln>
            <a:noFill/>
          </a:ln>
        </p:spPr>
      </p:pic>
      <p:pic>
        <p:nvPicPr>
          <p:cNvPr id="817" name="Google Shape;817;p19"/>
          <p:cNvPicPr preferRelativeResize="0"/>
          <p:nvPr/>
        </p:nvPicPr>
        <p:blipFill>
          <a:blip r:embed="rId4">
            <a:alphaModFix/>
          </a:blip>
          <a:stretch>
            <a:fillRect/>
          </a:stretch>
        </p:blipFill>
        <p:spPr>
          <a:xfrm>
            <a:off x="5221325" y="1099575"/>
            <a:ext cx="3602775" cy="2783956"/>
          </a:xfrm>
          <a:prstGeom prst="rect">
            <a:avLst/>
          </a:prstGeom>
          <a:noFill/>
          <a:ln>
            <a:noFill/>
          </a:ln>
        </p:spPr>
      </p:pic>
      <p:sp>
        <p:nvSpPr>
          <p:cNvPr id="818" name="Google Shape;818;p19"/>
          <p:cNvSpPr txBox="1">
            <a:spLocks noGrp="1"/>
          </p:cNvSpPr>
          <p:nvPr>
            <p:ph type="title"/>
          </p:nvPr>
        </p:nvSpPr>
        <p:spPr>
          <a:xfrm>
            <a:off x="542825" y="76874"/>
            <a:ext cx="3985200" cy="6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SVM Cost </a:t>
            </a:r>
            <a:endParaRPr/>
          </a:p>
        </p:txBody>
      </p:sp>
      <p:sp>
        <p:nvSpPr>
          <p:cNvPr id="819" name="Google Shape;819;p19"/>
          <p:cNvSpPr txBox="1">
            <a:spLocks noGrp="1"/>
          </p:cNvSpPr>
          <p:nvPr>
            <p:ph type="body" idx="1"/>
          </p:nvPr>
        </p:nvSpPr>
        <p:spPr>
          <a:xfrm>
            <a:off x="299825" y="773450"/>
            <a:ext cx="3521700" cy="563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800" b="1">
                <a:solidFill>
                  <a:srgbClr val="D5A6BD"/>
                </a:solidFill>
              </a:rPr>
              <a:t>Logistic Regression:</a:t>
            </a:r>
            <a:endParaRPr sz="1800" b="1">
              <a:solidFill>
                <a:srgbClr val="D5A6BD"/>
              </a:solidFill>
            </a:endParaRPr>
          </a:p>
        </p:txBody>
      </p:sp>
      <p:sp>
        <p:nvSpPr>
          <p:cNvPr id="820" name="Google Shape;820;p19"/>
          <p:cNvSpPr txBox="1">
            <a:spLocks noGrp="1"/>
          </p:cNvSpPr>
          <p:nvPr>
            <p:ph type="body" idx="1"/>
          </p:nvPr>
        </p:nvSpPr>
        <p:spPr>
          <a:xfrm>
            <a:off x="299825" y="3257450"/>
            <a:ext cx="3521700" cy="563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800" b="1">
                <a:solidFill>
                  <a:srgbClr val="D5A6BD"/>
                </a:solidFill>
              </a:rPr>
              <a:t>SVM:</a:t>
            </a:r>
            <a:endParaRPr sz="1800" b="1">
              <a:solidFill>
                <a:srgbClr val="D5A6BD"/>
              </a:solidFill>
            </a:endParaRPr>
          </a:p>
        </p:txBody>
      </p:sp>
      <p:pic>
        <p:nvPicPr>
          <p:cNvPr id="821" name="Google Shape;821;p19"/>
          <p:cNvPicPr preferRelativeResize="0"/>
          <p:nvPr/>
        </p:nvPicPr>
        <p:blipFill>
          <a:blip r:embed="rId5">
            <a:alphaModFix/>
          </a:blip>
          <a:stretch>
            <a:fillRect/>
          </a:stretch>
        </p:blipFill>
        <p:spPr>
          <a:xfrm>
            <a:off x="299825" y="3821156"/>
            <a:ext cx="4533900" cy="942975"/>
          </a:xfrm>
          <a:prstGeom prst="rect">
            <a:avLst/>
          </a:prstGeom>
          <a:noFill/>
          <a:ln>
            <a:noFill/>
          </a:ln>
        </p:spPr>
      </p:pic>
      <p:pic>
        <p:nvPicPr>
          <p:cNvPr id="822" name="Google Shape;822;p19"/>
          <p:cNvPicPr preferRelativeResize="0"/>
          <p:nvPr/>
        </p:nvPicPr>
        <p:blipFill>
          <a:blip r:embed="rId6">
            <a:alphaModFix/>
          </a:blip>
          <a:stretch>
            <a:fillRect/>
          </a:stretch>
        </p:blipFill>
        <p:spPr>
          <a:xfrm>
            <a:off x="353725" y="1099575"/>
            <a:ext cx="4361140" cy="80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828" name="Google Shape;828;p20"/>
          <p:cNvSpPr txBox="1">
            <a:spLocks noGrp="1"/>
          </p:cNvSpPr>
          <p:nvPr>
            <p:ph type="title"/>
          </p:nvPr>
        </p:nvSpPr>
        <p:spPr>
          <a:xfrm>
            <a:off x="542824" y="76870"/>
            <a:ext cx="39852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SVM Cost</a:t>
            </a:r>
            <a:endParaRPr/>
          </a:p>
        </p:txBody>
      </p:sp>
      <p:pic>
        <p:nvPicPr>
          <p:cNvPr id="829" name="Google Shape;829;p20"/>
          <p:cNvPicPr preferRelativeResize="0"/>
          <p:nvPr/>
        </p:nvPicPr>
        <p:blipFill>
          <a:blip r:embed="rId3">
            <a:alphaModFix/>
          </a:blip>
          <a:stretch>
            <a:fillRect/>
          </a:stretch>
        </p:blipFill>
        <p:spPr>
          <a:xfrm>
            <a:off x="619024" y="1378075"/>
            <a:ext cx="4311176" cy="465303"/>
          </a:xfrm>
          <a:prstGeom prst="rect">
            <a:avLst/>
          </a:prstGeom>
          <a:noFill/>
          <a:ln>
            <a:noFill/>
          </a:ln>
        </p:spPr>
      </p:pic>
      <p:pic>
        <p:nvPicPr>
          <p:cNvPr id="830" name="Google Shape;830;p20"/>
          <p:cNvPicPr preferRelativeResize="0"/>
          <p:nvPr/>
        </p:nvPicPr>
        <p:blipFill>
          <a:blip r:embed="rId4">
            <a:alphaModFix/>
          </a:blip>
          <a:stretch>
            <a:fillRect/>
          </a:stretch>
        </p:blipFill>
        <p:spPr>
          <a:xfrm>
            <a:off x="640325" y="2733928"/>
            <a:ext cx="4505325" cy="942975"/>
          </a:xfrm>
          <a:prstGeom prst="rect">
            <a:avLst/>
          </a:prstGeom>
          <a:noFill/>
          <a:ln>
            <a:noFill/>
          </a:ln>
        </p:spPr>
      </p:pic>
      <p:pic>
        <p:nvPicPr>
          <p:cNvPr id="831" name="Google Shape;831;p20"/>
          <p:cNvPicPr preferRelativeResize="0"/>
          <p:nvPr/>
        </p:nvPicPr>
        <p:blipFill>
          <a:blip r:embed="rId5">
            <a:alphaModFix/>
          </a:blip>
          <a:stretch>
            <a:fillRect/>
          </a:stretch>
        </p:blipFill>
        <p:spPr>
          <a:xfrm>
            <a:off x="5145650" y="688325"/>
            <a:ext cx="3845950" cy="2921681"/>
          </a:xfrm>
          <a:prstGeom prst="rect">
            <a:avLst/>
          </a:prstGeom>
          <a:noFill/>
          <a:ln>
            <a:noFill/>
          </a:ln>
        </p:spPr>
      </p:pic>
      <p:sp>
        <p:nvSpPr>
          <p:cNvPr id="832" name="Google Shape;832;p20"/>
          <p:cNvSpPr txBox="1">
            <a:spLocks noGrp="1"/>
          </p:cNvSpPr>
          <p:nvPr>
            <p:ph type="body" idx="1"/>
          </p:nvPr>
        </p:nvSpPr>
        <p:spPr>
          <a:xfrm>
            <a:off x="299825" y="773450"/>
            <a:ext cx="3521700" cy="563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800">
                <a:latin typeface="Titillium Web Light"/>
                <a:ea typeface="Titillium Web Light"/>
                <a:cs typeface="Titillium Web Light"/>
                <a:sym typeface="Titillium Web Light"/>
              </a:rPr>
              <a:t>Logistic Regression:</a:t>
            </a:r>
            <a:endParaRPr sz="1800"/>
          </a:p>
        </p:txBody>
      </p:sp>
      <p:sp>
        <p:nvSpPr>
          <p:cNvPr id="833" name="Google Shape;833;p20"/>
          <p:cNvSpPr txBox="1">
            <a:spLocks noGrp="1"/>
          </p:cNvSpPr>
          <p:nvPr>
            <p:ph type="body" idx="1"/>
          </p:nvPr>
        </p:nvSpPr>
        <p:spPr>
          <a:xfrm>
            <a:off x="299825" y="2127175"/>
            <a:ext cx="3521700" cy="563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800">
                <a:latin typeface="Titillium Web Light"/>
                <a:ea typeface="Titillium Web Light"/>
                <a:cs typeface="Titillium Web Light"/>
                <a:sym typeface="Titillium Web Light"/>
              </a:rPr>
              <a:t>SVM:</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839" name="Google Shape;839;p21"/>
          <p:cNvPicPr preferRelativeResize="0"/>
          <p:nvPr/>
        </p:nvPicPr>
        <p:blipFill>
          <a:blip r:embed="rId3">
            <a:alphaModFix/>
          </a:blip>
          <a:stretch>
            <a:fillRect/>
          </a:stretch>
        </p:blipFill>
        <p:spPr>
          <a:xfrm>
            <a:off x="527625" y="1526525"/>
            <a:ext cx="7525550" cy="1249150"/>
          </a:xfrm>
          <a:prstGeom prst="rect">
            <a:avLst/>
          </a:prstGeom>
          <a:noFill/>
          <a:ln>
            <a:noFill/>
          </a:ln>
        </p:spPr>
      </p:pic>
      <p:pic>
        <p:nvPicPr>
          <p:cNvPr id="840" name="Google Shape;840;p21"/>
          <p:cNvPicPr preferRelativeResize="0"/>
          <p:nvPr/>
        </p:nvPicPr>
        <p:blipFill>
          <a:blip r:embed="rId4">
            <a:alphaModFix/>
          </a:blip>
          <a:stretch>
            <a:fillRect/>
          </a:stretch>
        </p:blipFill>
        <p:spPr>
          <a:xfrm>
            <a:off x="529650" y="2852400"/>
            <a:ext cx="5867865" cy="1308425"/>
          </a:xfrm>
          <a:prstGeom prst="rect">
            <a:avLst/>
          </a:prstGeom>
          <a:noFill/>
          <a:ln>
            <a:noFill/>
          </a:ln>
        </p:spPr>
      </p:pic>
      <p:sp>
        <p:nvSpPr>
          <p:cNvPr id="841" name="Google Shape;841;p21"/>
          <p:cNvSpPr txBox="1">
            <a:spLocks noGrp="1"/>
          </p:cNvSpPr>
          <p:nvPr>
            <p:ph type="body" idx="4294967295"/>
          </p:nvPr>
        </p:nvSpPr>
        <p:spPr>
          <a:xfrm>
            <a:off x="241275" y="849650"/>
            <a:ext cx="3521700" cy="563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800">
                <a:latin typeface="Titillium Web Light"/>
                <a:ea typeface="Titillium Web Light"/>
                <a:cs typeface="Titillium Web Light"/>
                <a:sym typeface="Titillium Web Light"/>
              </a:rPr>
              <a:t>Logistic Regression:</a:t>
            </a:r>
            <a:endParaRPr sz="1800"/>
          </a:p>
        </p:txBody>
      </p:sp>
      <p:sp>
        <p:nvSpPr>
          <p:cNvPr id="842" name="Google Shape;842;p21"/>
          <p:cNvSpPr txBox="1">
            <a:spLocks noGrp="1"/>
          </p:cNvSpPr>
          <p:nvPr>
            <p:ph type="body" idx="4294967295"/>
          </p:nvPr>
        </p:nvSpPr>
        <p:spPr>
          <a:xfrm>
            <a:off x="241275" y="2584375"/>
            <a:ext cx="3521700" cy="563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800">
                <a:latin typeface="Titillium Web Light"/>
                <a:ea typeface="Titillium Web Light"/>
                <a:cs typeface="Titillium Web Light"/>
                <a:sym typeface="Titillium Web Light"/>
              </a:rPr>
              <a:t>SVM:</a:t>
            </a:r>
            <a:endParaRPr sz="1800"/>
          </a:p>
        </p:txBody>
      </p:sp>
      <p:sp>
        <p:nvSpPr>
          <p:cNvPr id="843" name="Google Shape;843;p21"/>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SVM Cost Function </a:t>
            </a:r>
            <a:endParaRPr/>
          </a:p>
        </p:txBody>
      </p:sp>
      <p:pic>
        <p:nvPicPr>
          <p:cNvPr id="844" name="Google Shape;844;p21"/>
          <p:cNvPicPr preferRelativeResize="0"/>
          <p:nvPr/>
        </p:nvPicPr>
        <p:blipFill>
          <a:blip r:embed="rId5">
            <a:alphaModFix/>
          </a:blip>
          <a:stretch>
            <a:fillRect/>
          </a:stretch>
        </p:blipFill>
        <p:spPr>
          <a:xfrm>
            <a:off x="6702350" y="3271675"/>
            <a:ext cx="1936776" cy="108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2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8</a:t>
            </a:fld>
            <a:endParaRPr/>
          </a:p>
        </p:txBody>
      </p:sp>
      <p:pic>
        <p:nvPicPr>
          <p:cNvPr id="850" name="Google Shape;850;p22"/>
          <p:cNvPicPr preferRelativeResize="0"/>
          <p:nvPr/>
        </p:nvPicPr>
        <p:blipFill>
          <a:blip r:embed="rId3">
            <a:alphaModFix/>
          </a:blip>
          <a:stretch>
            <a:fillRect/>
          </a:stretch>
        </p:blipFill>
        <p:spPr>
          <a:xfrm>
            <a:off x="5501625" y="1119188"/>
            <a:ext cx="3295650" cy="2905125"/>
          </a:xfrm>
          <a:prstGeom prst="rect">
            <a:avLst/>
          </a:prstGeom>
          <a:noFill/>
          <a:ln>
            <a:noFill/>
          </a:ln>
        </p:spPr>
      </p:pic>
      <p:sp>
        <p:nvSpPr>
          <p:cNvPr id="851" name="Google Shape;851;p22"/>
          <p:cNvSpPr txBox="1">
            <a:spLocks noGrp="1"/>
          </p:cNvSpPr>
          <p:nvPr>
            <p:ph type="title"/>
          </p:nvPr>
        </p:nvSpPr>
        <p:spPr>
          <a:xfrm>
            <a:off x="460950" y="245700"/>
            <a:ext cx="3961800" cy="7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Projection on Vector</a:t>
            </a:r>
            <a:endParaRPr/>
          </a:p>
        </p:txBody>
      </p:sp>
      <p:pic>
        <p:nvPicPr>
          <p:cNvPr id="852" name="Google Shape;852;p22"/>
          <p:cNvPicPr preferRelativeResize="0"/>
          <p:nvPr/>
        </p:nvPicPr>
        <p:blipFill>
          <a:blip r:embed="rId4">
            <a:alphaModFix/>
          </a:blip>
          <a:stretch>
            <a:fillRect/>
          </a:stretch>
        </p:blipFill>
        <p:spPr>
          <a:xfrm>
            <a:off x="750875" y="1350075"/>
            <a:ext cx="3671875" cy="244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2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9</a:t>
            </a:fld>
            <a:endParaRPr/>
          </a:p>
        </p:txBody>
      </p:sp>
      <p:pic>
        <p:nvPicPr>
          <p:cNvPr id="858" name="Google Shape;858;p23"/>
          <p:cNvPicPr preferRelativeResize="0"/>
          <p:nvPr/>
        </p:nvPicPr>
        <p:blipFill>
          <a:blip r:embed="rId3">
            <a:alphaModFix/>
          </a:blip>
          <a:stretch>
            <a:fillRect/>
          </a:stretch>
        </p:blipFill>
        <p:spPr>
          <a:xfrm>
            <a:off x="578300" y="572250"/>
            <a:ext cx="4941226" cy="2295333"/>
          </a:xfrm>
          <a:prstGeom prst="rect">
            <a:avLst/>
          </a:prstGeom>
          <a:noFill/>
          <a:ln>
            <a:noFill/>
          </a:ln>
        </p:spPr>
      </p:pic>
      <p:pic>
        <p:nvPicPr>
          <p:cNvPr id="859" name="Google Shape;859;p23"/>
          <p:cNvPicPr preferRelativeResize="0"/>
          <p:nvPr/>
        </p:nvPicPr>
        <p:blipFill>
          <a:blip r:embed="rId4">
            <a:alphaModFix/>
          </a:blip>
          <a:stretch>
            <a:fillRect/>
          </a:stretch>
        </p:blipFill>
        <p:spPr>
          <a:xfrm>
            <a:off x="459675" y="3058758"/>
            <a:ext cx="4814149" cy="1604716"/>
          </a:xfrm>
          <a:prstGeom prst="rect">
            <a:avLst/>
          </a:prstGeom>
          <a:noFill/>
          <a:ln>
            <a:noFill/>
          </a:ln>
        </p:spPr>
      </p:pic>
      <p:pic>
        <p:nvPicPr>
          <p:cNvPr id="860" name="Google Shape;860;p23"/>
          <p:cNvPicPr preferRelativeResize="0"/>
          <p:nvPr/>
        </p:nvPicPr>
        <p:blipFill>
          <a:blip r:embed="rId5">
            <a:alphaModFix/>
          </a:blip>
          <a:stretch>
            <a:fillRect/>
          </a:stretch>
        </p:blipFill>
        <p:spPr>
          <a:xfrm>
            <a:off x="5347550" y="933203"/>
            <a:ext cx="3509083" cy="2295325"/>
          </a:xfrm>
          <a:prstGeom prst="rect">
            <a:avLst/>
          </a:prstGeom>
          <a:noFill/>
          <a:ln>
            <a:noFill/>
          </a:ln>
        </p:spPr>
      </p:pic>
    </p:spTree>
  </p:cSld>
  <p:clrMapOvr>
    <a:masterClrMapping/>
  </p:clrMapOvr>
</p:sld>
</file>

<file path=ppt/theme/theme1.xml><?xml version="1.0" encoding="utf-8"?>
<a:theme xmlns:a="http://schemas.openxmlformats.org/drawingml/2006/main"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2824</TotalTime>
  <Words>1353</Words>
  <Application>Microsoft Macintosh PowerPoint</Application>
  <PresentationFormat>On-screen Show (16:9)</PresentationFormat>
  <Paragraphs>203</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Titillium Web</vt:lpstr>
      <vt:lpstr>Titillium Web Light</vt:lpstr>
      <vt:lpstr>Arial</vt:lpstr>
      <vt:lpstr>Titillium Web ExtraLight</vt:lpstr>
      <vt:lpstr>Thaliard template</vt:lpstr>
      <vt:lpstr>Data Science Camp </vt:lpstr>
      <vt:lpstr>This Lesson </vt:lpstr>
      <vt:lpstr>Support Vector Machine</vt:lpstr>
      <vt:lpstr>SVM Hypothesis</vt:lpstr>
      <vt:lpstr>SVM Cost </vt:lpstr>
      <vt:lpstr>SVM Cost</vt:lpstr>
      <vt:lpstr>SVM Cost Function </vt:lpstr>
      <vt:lpstr>Projection on Vector</vt:lpstr>
      <vt:lpstr>PowerPoint Presentation</vt:lpstr>
      <vt:lpstr>SVM Visualization</vt:lpstr>
      <vt:lpstr>Small margin     Large margin</vt:lpstr>
      <vt:lpstr>Gaussian Kernel </vt:lpstr>
      <vt:lpstr>Gaussian Kernel </vt:lpstr>
      <vt:lpstr>Gaussian Kernel </vt:lpstr>
      <vt:lpstr>Sample Of Learned Hypothesis</vt:lpstr>
      <vt:lpstr>SVM Parameters </vt:lpstr>
      <vt:lpstr>Features As Transformation Of Data </vt:lpstr>
      <vt:lpstr>Features As Transformation Of Data </vt:lpstr>
      <vt:lpstr>Features As Transformation Of Data </vt:lpstr>
      <vt:lpstr>Features As Transformation Of Data </vt:lpstr>
      <vt:lpstr>Features As Transformation Of Data </vt:lpstr>
      <vt:lpstr>Features As Transformation Of Data </vt:lpstr>
      <vt:lpstr>Features As Transformation Of Data </vt:lpstr>
      <vt:lpstr>Features As Transformation Of Data </vt:lpstr>
      <vt:lpstr>PowerPoint Presentation</vt:lpstr>
      <vt:lpstr>PowerPoint Presentation</vt:lpstr>
      <vt:lpstr>Sklearn LinearSVC</vt:lpstr>
      <vt:lpstr>Radial Basis Functions (RBFs) are set of functions which have same value at a fixed distance from a given central point.   Gaussian Kernels with a covariance matrix which is diagonal and with constant variance will be radial in nature.  In SVMs, RBF Kernel and Gaussian Kernel are used interchangeably. But right way to specify is “Gaussian Radial Basis Function” because there can be other RBFs.   </vt:lpstr>
      <vt:lpstr>PowerPoint Presentation</vt:lpstr>
      <vt:lpstr>In: from sklearn.svm import SVC X_mk8, y_mk8 = make_blobs(n_samples = 200, n_features = 2, centers = 8,                        cluster_std = 1.3, random_state = 4) y_train = y_mk8 % 2 clf = SVC(C=1).fit(X_mk8,y_train) # rbf is default  print("train accuracy= {:.3%}".format(clf.score (X_mk8,y_train))) Out: train accuracy= 94.000%</vt:lpstr>
      <vt:lpstr>SVM  - Gaussian RBF Kernel </vt:lpstr>
      <vt:lpstr>SVC parameters</vt:lpstr>
      <vt:lpstr>SVM  - Polynomial Kernel </vt:lpstr>
      <vt:lpstr>SVM  vs Logistic Regression</vt:lpstr>
      <vt:lpstr>Best Buy Viagra Generic Online  Viagra 100mg x 60 Pills $125, Free Pills &amp; Reorder Discount, Top Selling 100% Quality &amp; Satisfaction guaranteed!  We accept VISA, Master &amp; E-Check Payments, 90000+ Satisfied Customers! http://medphysitcstech.ru</vt:lpstr>
      <vt:lpstr> Use sklearn.datasets.load_iris and apply SVM with linear, rbf and poly kernels   Follow by guide and complete the Spam/Non-Spam classifier   </vt:lpstr>
      <vt:lpstr>Learn more</vt:lpstr>
      <vt:lpstr>Classical neural networks Handwritten digits recognition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Camp </dc:title>
  <cp:lastModifiedBy>Oleksiy Tsebriy</cp:lastModifiedBy>
  <cp:revision>2</cp:revision>
  <dcterms:modified xsi:type="dcterms:W3CDTF">2023-10-26T13:04:21Z</dcterms:modified>
</cp:coreProperties>
</file>